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0" r:id="rId1"/>
  </p:sldMasterIdLst>
  <p:notesMasterIdLst>
    <p:notesMasterId r:id="rId27"/>
  </p:notesMasterIdLst>
  <p:sldIdLst>
    <p:sldId id="256" r:id="rId2"/>
    <p:sldId id="270" r:id="rId3"/>
    <p:sldId id="279" r:id="rId4"/>
    <p:sldId id="277" r:id="rId5"/>
    <p:sldId id="276" r:id="rId6"/>
    <p:sldId id="269" r:id="rId7"/>
    <p:sldId id="275" r:id="rId8"/>
    <p:sldId id="262" r:id="rId9"/>
    <p:sldId id="261" r:id="rId10"/>
    <p:sldId id="263" r:id="rId11"/>
    <p:sldId id="284" r:id="rId12"/>
    <p:sldId id="282" r:id="rId13"/>
    <p:sldId id="283" r:id="rId14"/>
    <p:sldId id="278" r:id="rId15"/>
    <p:sldId id="268" r:id="rId16"/>
    <p:sldId id="264" r:id="rId17"/>
    <p:sldId id="280" r:id="rId18"/>
    <p:sldId id="267" r:id="rId19"/>
    <p:sldId id="273" r:id="rId20"/>
    <p:sldId id="272" r:id="rId21"/>
    <p:sldId id="281" r:id="rId22"/>
    <p:sldId id="274" r:id="rId23"/>
    <p:sldId id="266" r:id="rId24"/>
    <p:sldId id="271" r:id="rId25"/>
    <p:sldId id="26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D6FF"/>
    <a:srgbClr val="8FCCFF"/>
    <a:srgbClr val="0078D7"/>
    <a:srgbClr val="4472C4"/>
    <a:srgbClr val="ED7D31"/>
    <a:srgbClr val="70AD47"/>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85914" autoAdjust="0"/>
  </p:normalViewPr>
  <p:slideViewPr>
    <p:cSldViewPr snapToGrid="0" showGuides="1">
      <p:cViewPr>
        <p:scale>
          <a:sx n="100" d="100"/>
          <a:sy n="100" d="100"/>
        </p:scale>
        <p:origin x="870"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098C00-0C44-43F7-970E-E3FEBBB3552C}"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A0068E81-B122-4A16-A55A-A0B200A0FC8D}">
      <dgm:prSet phldrT="[Text]"/>
      <dgm:spPr/>
      <dgm:t>
        <a:bodyPr/>
        <a:lstStyle/>
        <a:p>
          <a:endParaRPr lang="en-US" dirty="0"/>
        </a:p>
      </dgm:t>
    </dgm:pt>
    <dgm:pt modelId="{EC5AF812-3E7A-4E16-851C-B0E48BD87D5A}" type="parTrans" cxnId="{52912982-80F8-4F8D-AD77-5AA6C33B4387}">
      <dgm:prSet/>
      <dgm:spPr/>
      <dgm:t>
        <a:bodyPr/>
        <a:lstStyle/>
        <a:p>
          <a:endParaRPr lang="en-US"/>
        </a:p>
      </dgm:t>
    </dgm:pt>
    <dgm:pt modelId="{B472B9AC-6A22-49B6-BE71-5A9AC3801CBD}" type="sibTrans" cxnId="{52912982-80F8-4F8D-AD77-5AA6C33B4387}">
      <dgm:prSet/>
      <dgm:spPr/>
      <dgm:t>
        <a:bodyPr/>
        <a:lstStyle/>
        <a:p>
          <a:endParaRPr lang="en-US"/>
        </a:p>
      </dgm:t>
    </dgm:pt>
    <dgm:pt modelId="{E8465AE0-1282-4C52-9745-DEEABCE454CC}">
      <dgm:prSet/>
      <dgm:spPr/>
      <dgm:t>
        <a:bodyPr/>
        <a:lstStyle/>
        <a:p>
          <a:r>
            <a:rPr lang="en-US" dirty="0"/>
            <a:t>Synchronous &amp; Single Threaded</a:t>
          </a:r>
        </a:p>
      </dgm:t>
    </dgm:pt>
    <dgm:pt modelId="{D3EB5085-1147-42B4-AE7C-A8075F999279}" type="parTrans" cxnId="{0D95A513-13A1-4DB8-9D38-F5A48AF71E78}">
      <dgm:prSet/>
      <dgm:spPr/>
      <dgm:t>
        <a:bodyPr/>
        <a:lstStyle/>
        <a:p>
          <a:endParaRPr lang="en-US"/>
        </a:p>
      </dgm:t>
    </dgm:pt>
    <dgm:pt modelId="{B7AC73F3-6E1A-4CC8-9B1B-92D4DE565AB5}" type="sibTrans" cxnId="{0D95A513-13A1-4DB8-9D38-F5A48AF71E78}">
      <dgm:prSet/>
      <dgm:spPr/>
      <dgm:t>
        <a:bodyPr/>
        <a:lstStyle/>
        <a:p>
          <a:endParaRPr lang="en-US"/>
        </a:p>
      </dgm:t>
    </dgm:pt>
    <dgm:pt modelId="{BE9A1BEF-9BF1-4BF9-968D-7F942AF9903F}">
      <dgm:prSet/>
      <dgm:spPr/>
      <dgm:t>
        <a:bodyPr/>
        <a:lstStyle/>
        <a:p>
          <a:r>
            <a:rPr lang="en-US" dirty="0" err="1"/>
            <a:t>Monoliths</a:t>
          </a:r>
        </a:p>
      </dgm:t>
    </dgm:pt>
    <dgm:pt modelId="{56E709A0-D502-4AE4-B618-B4AD3E75CB71}" type="parTrans" cxnId="{52F28F14-C71D-4017-985A-AE82A7D992F0}">
      <dgm:prSet/>
      <dgm:spPr/>
      <dgm:t>
        <a:bodyPr/>
        <a:lstStyle/>
        <a:p>
          <a:endParaRPr lang="en-US"/>
        </a:p>
      </dgm:t>
    </dgm:pt>
    <dgm:pt modelId="{460FD4A7-2E47-4C56-BBDC-71591549A3C9}" type="sibTrans" cxnId="{52F28F14-C71D-4017-985A-AE82A7D992F0}">
      <dgm:prSet/>
      <dgm:spPr/>
      <dgm:t>
        <a:bodyPr/>
        <a:lstStyle/>
        <a:p>
          <a:endParaRPr lang="en-US"/>
        </a:p>
      </dgm:t>
    </dgm:pt>
    <dgm:pt modelId="{7551CD09-A03C-4BA2-97F6-5162213C6A52}">
      <dgm:prSet/>
      <dgm:spPr/>
      <dgm:t>
        <a:bodyPr/>
        <a:lstStyle/>
        <a:p>
          <a:r>
            <a:rPr lang="en-US" dirty="0"/>
            <a:t>Generalized Services</a:t>
          </a:r>
        </a:p>
      </dgm:t>
    </dgm:pt>
    <dgm:pt modelId="{5EEAA921-B2E8-4973-9A57-6245D77CE79D}" type="parTrans" cxnId="{90BE4FB6-6ACD-416E-BB11-46DFBF71ED62}">
      <dgm:prSet/>
      <dgm:spPr/>
      <dgm:t>
        <a:bodyPr/>
        <a:lstStyle/>
        <a:p>
          <a:endParaRPr lang="en-US"/>
        </a:p>
      </dgm:t>
    </dgm:pt>
    <dgm:pt modelId="{333CE4DC-6B87-4C25-98ED-BB5E202A9C64}" type="sibTrans" cxnId="{90BE4FB6-6ACD-416E-BB11-46DFBF71ED62}">
      <dgm:prSet/>
      <dgm:spPr/>
      <dgm:t>
        <a:bodyPr/>
        <a:lstStyle/>
        <a:p>
          <a:endParaRPr lang="en-US"/>
        </a:p>
      </dgm:t>
    </dgm:pt>
    <dgm:pt modelId="{75DEF004-F76E-4651-871C-60AB9BB800D7}">
      <dgm:prSet/>
      <dgm:spPr/>
      <dgm:t>
        <a:bodyPr/>
        <a:lstStyle/>
        <a:p>
          <a:r>
            <a:rPr lang="en-US" dirty="0"/>
            <a:t>Repetitive</a:t>
          </a:r>
        </a:p>
      </dgm:t>
    </dgm:pt>
    <dgm:pt modelId="{B2F92D8A-9770-4A36-B033-E149BE5E1141}" type="parTrans" cxnId="{607E8FF2-536A-498D-A1E1-B9B32176B93A}">
      <dgm:prSet/>
      <dgm:spPr/>
      <dgm:t>
        <a:bodyPr/>
        <a:lstStyle/>
        <a:p>
          <a:endParaRPr lang="en-US"/>
        </a:p>
      </dgm:t>
    </dgm:pt>
    <dgm:pt modelId="{EE63CCF4-A348-4DAD-9BB6-CAF2A30E9243}" type="sibTrans" cxnId="{607E8FF2-536A-498D-A1E1-B9B32176B93A}">
      <dgm:prSet/>
      <dgm:spPr/>
      <dgm:t>
        <a:bodyPr/>
        <a:lstStyle/>
        <a:p>
          <a:endParaRPr lang="en-US"/>
        </a:p>
      </dgm:t>
    </dgm:pt>
    <dgm:pt modelId="{6ECA43ED-D3B0-4539-B119-2C8956F811A7}">
      <dgm:prSet/>
      <dgm:spPr/>
      <dgm:t>
        <a:bodyPr/>
        <a:lstStyle/>
        <a:p>
          <a:r>
            <a:rPr lang="en-US"/>
            <a:t>Scale </a:t>
          </a:r>
          <a:r>
            <a:rPr lang="en-US" dirty="0"/>
            <a:t>Up</a:t>
          </a:r>
        </a:p>
      </dgm:t>
    </dgm:pt>
    <dgm:pt modelId="{E34E9B11-E32D-48C8-9FF0-023539D695E1}" type="parTrans" cxnId="{E6D23A45-68C6-4D31-8099-BBC840CD1990}">
      <dgm:prSet/>
      <dgm:spPr/>
      <dgm:t>
        <a:bodyPr/>
        <a:lstStyle/>
        <a:p>
          <a:endParaRPr lang="en-US"/>
        </a:p>
      </dgm:t>
    </dgm:pt>
    <dgm:pt modelId="{208FE624-65CA-4A04-9CFC-0723DE0D34F8}" type="sibTrans" cxnId="{E6D23A45-68C6-4D31-8099-BBC840CD1990}">
      <dgm:prSet/>
      <dgm:spPr/>
      <dgm:t>
        <a:bodyPr/>
        <a:lstStyle/>
        <a:p>
          <a:endParaRPr lang="en-US"/>
        </a:p>
      </dgm:t>
    </dgm:pt>
    <dgm:pt modelId="{E9BAB1B0-D53A-4CE2-9E7F-52F756609DEA}" type="pres">
      <dgm:prSet presAssocID="{7E098C00-0C44-43F7-970E-E3FEBBB3552C}" presName="Name0" presStyleCnt="0">
        <dgm:presLayoutVars>
          <dgm:chMax val="1"/>
          <dgm:dir/>
          <dgm:animLvl val="ctr"/>
          <dgm:resizeHandles val="exact"/>
        </dgm:presLayoutVars>
      </dgm:prSet>
      <dgm:spPr/>
    </dgm:pt>
    <dgm:pt modelId="{495842F6-42B7-4D03-9D02-652F3F392ACD}" type="pres">
      <dgm:prSet presAssocID="{A0068E81-B122-4A16-A55A-A0B200A0FC8D}" presName="centerShape" presStyleLbl="node0" presStyleIdx="0" presStyleCnt="1"/>
      <dgm:spPr/>
    </dgm:pt>
    <dgm:pt modelId="{3189801A-A72A-482C-A31D-6D0A4558069D}" type="pres">
      <dgm:prSet presAssocID="{E8465AE0-1282-4C52-9745-DEEABCE454CC}" presName="node" presStyleLbl="node1" presStyleIdx="0" presStyleCnt="5">
        <dgm:presLayoutVars>
          <dgm:bulletEnabled val="1"/>
        </dgm:presLayoutVars>
      </dgm:prSet>
      <dgm:spPr/>
    </dgm:pt>
    <dgm:pt modelId="{9DC7AE18-0C98-4B62-AF14-703FAC200911}" type="pres">
      <dgm:prSet presAssocID="{E8465AE0-1282-4C52-9745-DEEABCE454CC}" presName="dummy" presStyleCnt="0"/>
      <dgm:spPr/>
    </dgm:pt>
    <dgm:pt modelId="{D4F1C730-1336-425D-ADC2-03D24D83D221}" type="pres">
      <dgm:prSet presAssocID="{B7AC73F3-6E1A-4CC8-9B1B-92D4DE565AB5}" presName="sibTrans" presStyleLbl="sibTrans2D1" presStyleIdx="0" presStyleCnt="5"/>
      <dgm:spPr/>
    </dgm:pt>
    <dgm:pt modelId="{2594B1C8-1946-42FD-95DB-115EA80D8C14}" type="pres">
      <dgm:prSet presAssocID="{BE9A1BEF-9BF1-4BF9-968D-7F942AF9903F}" presName="node" presStyleLbl="node1" presStyleIdx="1" presStyleCnt="5">
        <dgm:presLayoutVars>
          <dgm:bulletEnabled val="1"/>
        </dgm:presLayoutVars>
      </dgm:prSet>
      <dgm:spPr/>
    </dgm:pt>
    <dgm:pt modelId="{BFF66A96-33DA-42AD-853D-2E3DE173ED37}" type="pres">
      <dgm:prSet presAssocID="{BE9A1BEF-9BF1-4BF9-968D-7F942AF9903F}" presName="dummy" presStyleCnt="0"/>
      <dgm:spPr/>
    </dgm:pt>
    <dgm:pt modelId="{5EE42906-A481-406B-A75C-DD5F062ED82C}" type="pres">
      <dgm:prSet presAssocID="{460FD4A7-2E47-4C56-BBDC-71591549A3C9}" presName="sibTrans" presStyleLbl="sibTrans2D1" presStyleIdx="1" presStyleCnt="5"/>
      <dgm:spPr/>
    </dgm:pt>
    <dgm:pt modelId="{2B91511E-54A9-47E6-991C-8A3B891F4CCF}" type="pres">
      <dgm:prSet presAssocID="{7551CD09-A03C-4BA2-97F6-5162213C6A52}" presName="node" presStyleLbl="node1" presStyleIdx="2" presStyleCnt="5">
        <dgm:presLayoutVars>
          <dgm:bulletEnabled val="1"/>
        </dgm:presLayoutVars>
      </dgm:prSet>
      <dgm:spPr/>
    </dgm:pt>
    <dgm:pt modelId="{6B1D0E5E-7410-41FB-8132-6187C45D84AD}" type="pres">
      <dgm:prSet presAssocID="{7551CD09-A03C-4BA2-97F6-5162213C6A52}" presName="dummy" presStyleCnt="0"/>
      <dgm:spPr/>
    </dgm:pt>
    <dgm:pt modelId="{9C9A4B31-2514-4B42-AC4B-21644DC9D69E}" type="pres">
      <dgm:prSet presAssocID="{333CE4DC-6B87-4C25-98ED-BB5E202A9C64}" presName="sibTrans" presStyleLbl="sibTrans2D1" presStyleIdx="2" presStyleCnt="5"/>
      <dgm:spPr/>
    </dgm:pt>
    <dgm:pt modelId="{6A122DF2-7534-4EE9-A87E-8156685A6D5D}" type="pres">
      <dgm:prSet presAssocID="{75DEF004-F76E-4651-871C-60AB9BB800D7}" presName="node" presStyleLbl="node1" presStyleIdx="3" presStyleCnt="5">
        <dgm:presLayoutVars>
          <dgm:bulletEnabled val="1"/>
        </dgm:presLayoutVars>
      </dgm:prSet>
      <dgm:spPr/>
    </dgm:pt>
    <dgm:pt modelId="{7434E5FE-DF35-4ACC-8AC2-47B51B1723E5}" type="pres">
      <dgm:prSet presAssocID="{75DEF004-F76E-4651-871C-60AB9BB800D7}" presName="dummy" presStyleCnt="0"/>
      <dgm:spPr/>
    </dgm:pt>
    <dgm:pt modelId="{EA661B0D-413F-48A7-9711-8678B0898B4E}" type="pres">
      <dgm:prSet presAssocID="{EE63CCF4-A348-4DAD-9BB6-CAF2A30E9243}" presName="sibTrans" presStyleLbl="sibTrans2D1" presStyleIdx="3" presStyleCnt="5"/>
      <dgm:spPr/>
    </dgm:pt>
    <dgm:pt modelId="{2A0B09F4-B926-4FC5-8249-34720978713B}" type="pres">
      <dgm:prSet presAssocID="{6ECA43ED-D3B0-4539-B119-2C8956F811A7}" presName="node" presStyleLbl="node1" presStyleIdx="4" presStyleCnt="5">
        <dgm:presLayoutVars>
          <dgm:bulletEnabled val="1"/>
        </dgm:presLayoutVars>
      </dgm:prSet>
      <dgm:spPr/>
    </dgm:pt>
    <dgm:pt modelId="{C5766E40-1110-4FF0-BB3C-21E1074A2D67}" type="pres">
      <dgm:prSet presAssocID="{6ECA43ED-D3B0-4539-B119-2C8956F811A7}" presName="dummy" presStyleCnt="0"/>
      <dgm:spPr/>
    </dgm:pt>
    <dgm:pt modelId="{13873467-D24C-46F3-90D7-68A5085439E3}" type="pres">
      <dgm:prSet presAssocID="{208FE624-65CA-4A04-9CFC-0723DE0D34F8}" presName="sibTrans" presStyleLbl="sibTrans2D1" presStyleIdx="4" presStyleCnt="5"/>
      <dgm:spPr/>
    </dgm:pt>
  </dgm:ptLst>
  <dgm:cxnLst>
    <dgm:cxn modelId="{52F28F14-C71D-4017-985A-AE82A7D992F0}" srcId="{A0068E81-B122-4A16-A55A-A0B200A0FC8D}" destId="{BE9A1BEF-9BF1-4BF9-968D-7F942AF9903F}" srcOrd="1" destOrd="0" parTransId="{56E709A0-D502-4AE4-B618-B4AD3E75CB71}" sibTransId="{460FD4A7-2E47-4C56-BBDC-71591549A3C9}"/>
    <dgm:cxn modelId="{EFE78FA5-1576-4434-83A6-74AEDCFCCDB1}" type="presOf" srcId="{7E098C00-0C44-43F7-970E-E3FEBBB3552C}" destId="{E9BAB1B0-D53A-4CE2-9E7F-52F756609DEA}" srcOrd="0" destOrd="0" presId="urn:microsoft.com/office/officeart/2005/8/layout/radial6"/>
    <dgm:cxn modelId="{0D95A513-13A1-4DB8-9D38-F5A48AF71E78}" srcId="{A0068E81-B122-4A16-A55A-A0B200A0FC8D}" destId="{E8465AE0-1282-4C52-9745-DEEABCE454CC}" srcOrd="0" destOrd="0" parTransId="{D3EB5085-1147-42B4-AE7C-A8075F999279}" sibTransId="{B7AC73F3-6E1A-4CC8-9B1B-92D4DE565AB5}"/>
    <dgm:cxn modelId="{3E69B715-0762-4D45-8603-095627BAF45F}" type="presOf" srcId="{460FD4A7-2E47-4C56-BBDC-71591549A3C9}" destId="{5EE42906-A481-406B-A75C-DD5F062ED82C}" srcOrd="0" destOrd="0" presId="urn:microsoft.com/office/officeart/2005/8/layout/radial6"/>
    <dgm:cxn modelId="{81013CAB-0FD6-42B7-AD98-BB405BD248DB}" type="presOf" srcId="{BE9A1BEF-9BF1-4BF9-968D-7F942AF9903F}" destId="{2594B1C8-1946-42FD-95DB-115EA80D8C14}" srcOrd="0" destOrd="0" presId="urn:microsoft.com/office/officeart/2005/8/layout/radial6"/>
    <dgm:cxn modelId="{52912982-80F8-4F8D-AD77-5AA6C33B4387}" srcId="{7E098C00-0C44-43F7-970E-E3FEBBB3552C}" destId="{A0068E81-B122-4A16-A55A-A0B200A0FC8D}" srcOrd="0" destOrd="0" parTransId="{EC5AF812-3E7A-4E16-851C-B0E48BD87D5A}" sibTransId="{B472B9AC-6A22-49B6-BE71-5A9AC3801CBD}"/>
    <dgm:cxn modelId="{148B8942-6D51-4A83-8A26-8ED61E9AFA9A}" type="presOf" srcId="{EE63CCF4-A348-4DAD-9BB6-CAF2A30E9243}" destId="{EA661B0D-413F-48A7-9711-8678B0898B4E}" srcOrd="0" destOrd="0" presId="urn:microsoft.com/office/officeart/2005/8/layout/radial6"/>
    <dgm:cxn modelId="{90BE4FB6-6ACD-416E-BB11-46DFBF71ED62}" srcId="{A0068E81-B122-4A16-A55A-A0B200A0FC8D}" destId="{7551CD09-A03C-4BA2-97F6-5162213C6A52}" srcOrd="2" destOrd="0" parTransId="{5EEAA921-B2E8-4973-9A57-6245D77CE79D}" sibTransId="{333CE4DC-6B87-4C25-98ED-BB5E202A9C64}"/>
    <dgm:cxn modelId="{39FC8C5C-A275-42C8-9A2C-CF67499EC1DF}" type="presOf" srcId="{A0068E81-B122-4A16-A55A-A0B200A0FC8D}" destId="{495842F6-42B7-4D03-9D02-652F3F392ACD}" srcOrd="0" destOrd="0" presId="urn:microsoft.com/office/officeart/2005/8/layout/radial6"/>
    <dgm:cxn modelId="{BC46CDC1-D636-4913-BC85-6969AFB1F75C}" type="presOf" srcId="{B7AC73F3-6E1A-4CC8-9B1B-92D4DE565AB5}" destId="{D4F1C730-1336-425D-ADC2-03D24D83D221}" srcOrd="0" destOrd="0" presId="urn:microsoft.com/office/officeart/2005/8/layout/radial6"/>
    <dgm:cxn modelId="{DCAB73D2-E953-4FA3-BD6E-243B15A7D1B5}" type="presOf" srcId="{7551CD09-A03C-4BA2-97F6-5162213C6A52}" destId="{2B91511E-54A9-47E6-991C-8A3B891F4CCF}" srcOrd="0" destOrd="0" presId="urn:microsoft.com/office/officeart/2005/8/layout/radial6"/>
    <dgm:cxn modelId="{72B4D781-792A-4961-A863-D3D643D657F0}" type="presOf" srcId="{E8465AE0-1282-4C52-9745-DEEABCE454CC}" destId="{3189801A-A72A-482C-A31D-6D0A4558069D}" srcOrd="0" destOrd="0" presId="urn:microsoft.com/office/officeart/2005/8/layout/radial6"/>
    <dgm:cxn modelId="{E6D23A45-68C6-4D31-8099-BBC840CD1990}" srcId="{A0068E81-B122-4A16-A55A-A0B200A0FC8D}" destId="{6ECA43ED-D3B0-4539-B119-2C8956F811A7}" srcOrd="4" destOrd="0" parTransId="{E34E9B11-E32D-48C8-9FF0-023539D695E1}" sibTransId="{208FE624-65CA-4A04-9CFC-0723DE0D34F8}"/>
    <dgm:cxn modelId="{BDA95F6C-201D-427D-8DE7-2D301892BBF4}" type="presOf" srcId="{6ECA43ED-D3B0-4539-B119-2C8956F811A7}" destId="{2A0B09F4-B926-4FC5-8249-34720978713B}" srcOrd="0" destOrd="0" presId="urn:microsoft.com/office/officeart/2005/8/layout/radial6"/>
    <dgm:cxn modelId="{05FE8208-8F72-402B-9012-2DEBA1B6E66F}" type="presOf" srcId="{208FE624-65CA-4A04-9CFC-0723DE0D34F8}" destId="{13873467-D24C-46F3-90D7-68A5085439E3}" srcOrd="0" destOrd="0" presId="urn:microsoft.com/office/officeart/2005/8/layout/radial6"/>
    <dgm:cxn modelId="{607E8FF2-536A-498D-A1E1-B9B32176B93A}" srcId="{A0068E81-B122-4A16-A55A-A0B200A0FC8D}" destId="{75DEF004-F76E-4651-871C-60AB9BB800D7}" srcOrd="3" destOrd="0" parTransId="{B2F92D8A-9770-4A36-B033-E149BE5E1141}" sibTransId="{EE63CCF4-A348-4DAD-9BB6-CAF2A30E9243}"/>
    <dgm:cxn modelId="{1628E682-3FF4-4C4A-B70C-CC4CC9A1D605}" type="presOf" srcId="{333CE4DC-6B87-4C25-98ED-BB5E202A9C64}" destId="{9C9A4B31-2514-4B42-AC4B-21644DC9D69E}" srcOrd="0" destOrd="0" presId="urn:microsoft.com/office/officeart/2005/8/layout/radial6"/>
    <dgm:cxn modelId="{D455EF45-B2FC-417A-A832-2FA25092F58B}" type="presOf" srcId="{75DEF004-F76E-4651-871C-60AB9BB800D7}" destId="{6A122DF2-7534-4EE9-A87E-8156685A6D5D}" srcOrd="0" destOrd="0" presId="urn:microsoft.com/office/officeart/2005/8/layout/radial6"/>
    <dgm:cxn modelId="{4EF28814-D4BE-4B77-B204-23ED3225FC12}" type="presParOf" srcId="{E9BAB1B0-D53A-4CE2-9E7F-52F756609DEA}" destId="{495842F6-42B7-4D03-9D02-652F3F392ACD}" srcOrd="0" destOrd="0" presId="urn:microsoft.com/office/officeart/2005/8/layout/radial6"/>
    <dgm:cxn modelId="{0E25EE97-729C-45FA-A955-AAFE72DB728A}" type="presParOf" srcId="{E9BAB1B0-D53A-4CE2-9E7F-52F756609DEA}" destId="{3189801A-A72A-482C-A31D-6D0A4558069D}" srcOrd="1" destOrd="0" presId="urn:microsoft.com/office/officeart/2005/8/layout/radial6"/>
    <dgm:cxn modelId="{E364DE60-5C26-43B6-8EF0-0B6217B35636}" type="presParOf" srcId="{E9BAB1B0-D53A-4CE2-9E7F-52F756609DEA}" destId="{9DC7AE18-0C98-4B62-AF14-703FAC200911}" srcOrd="2" destOrd="0" presId="urn:microsoft.com/office/officeart/2005/8/layout/radial6"/>
    <dgm:cxn modelId="{E8C3FD26-C78E-41A4-9AF5-43C6E1748A6A}" type="presParOf" srcId="{E9BAB1B0-D53A-4CE2-9E7F-52F756609DEA}" destId="{D4F1C730-1336-425D-ADC2-03D24D83D221}" srcOrd="3" destOrd="0" presId="urn:microsoft.com/office/officeart/2005/8/layout/radial6"/>
    <dgm:cxn modelId="{E0A4844A-63F8-4306-837A-7C971A98C082}" type="presParOf" srcId="{E9BAB1B0-D53A-4CE2-9E7F-52F756609DEA}" destId="{2594B1C8-1946-42FD-95DB-115EA80D8C14}" srcOrd="4" destOrd="0" presId="urn:microsoft.com/office/officeart/2005/8/layout/radial6"/>
    <dgm:cxn modelId="{D839C2C3-8D7B-4159-BD8F-8040688E57CA}" type="presParOf" srcId="{E9BAB1B0-D53A-4CE2-9E7F-52F756609DEA}" destId="{BFF66A96-33DA-42AD-853D-2E3DE173ED37}" srcOrd="5" destOrd="0" presId="urn:microsoft.com/office/officeart/2005/8/layout/radial6"/>
    <dgm:cxn modelId="{FED48433-0C09-4699-8C5A-EE6EB6EB7B35}" type="presParOf" srcId="{E9BAB1B0-D53A-4CE2-9E7F-52F756609DEA}" destId="{5EE42906-A481-406B-A75C-DD5F062ED82C}" srcOrd="6" destOrd="0" presId="urn:microsoft.com/office/officeart/2005/8/layout/radial6"/>
    <dgm:cxn modelId="{2AF5B2AC-E36E-4A7E-BD9E-FE030725AA7A}" type="presParOf" srcId="{E9BAB1B0-D53A-4CE2-9E7F-52F756609DEA}" destId="{2B91511E-54A9-47E6-991C-8A3B891F4CCF}" srcOrd="7" destOrd="0" presId="urn:microsoft.com/office/officeart/2005/8/layout/radial6"/>
    <dgm:cxn modelId="{5C4C2D39-5B90-4E9A-8752-506AA961056E}" type="presParOf" srcId="{E9BAB1B0-D53A-4CE2-9E7F-52F756609DEA}" destId="{6B1D0E5E-7410-41FB-8132-6187C45D84AD}" srcOrd="8" destOrd="0" presId="urn:microsoft.com/office/officeart/2005/8/layout/radial6"/>
    <dgm:cxn modelId="{A191D414-A6EC-4EF6-9DB2-DA9B94A15FAE}" type="presParOf" srcId="{E9BAB1B0-D53A-4CE2-9E7F-52F756609DEA}" destId="{9C9A4B31-2514-4B42-AC4B-21644DC9D69E}" srcOrd="9" destOrd="0" presId="urn:microsoft.com/office/officeart/2005/8/layout/radial6"/>
    <dgm:cxn modelId="{2FC3FC7C-1186-4771-B937-12EE1E6BFD7A}" type="presParOf" srcId="{E9BAB1B0-D53A-4CE2-9E7F-52F756609DEA}" destId="{6A122DF2-7534-4EE9-A87E-8156685A6D5D}" srcOrd="10" destOrd="0" presId="urn:microsoft.com/office/officeart/2005/8/layout/radial6"/>
    <dgm:cxn modelId="{A983A61C-44AA-4D76-95ED-8B458F07CC0D}" type="presParOf" srcId="{E9BAB1B0-D53A-4CE2-9E7F-52F756609DEA}" destId="{7434E5FE-DF35-4ACC-8AC2-47B51B1723E5}" srcOrd="11" destOrd="0" presId="urn:microsoft.com/office/officeart/2005/8/layout/radial6"/>
    <dgm:cxn modelId="{D6598260-CC25-44D0-8772-175BEA5EF1A5}" type="presParOf" srcId="{E9BAB1B0-D53A-4CE2-9E7F-52F756609DEA}" destId="{EA661B0D-413F-48A7-9711-8678B0898B4E}" srcOrd="12" destOrd="0" presId="urn:microsoft.com/office/officeart/2005/8/layout/radial6"/>
    <dgm:cxn modelId="{D62E4913-9B94-439B-B835-92FC11F02477}" type="presParOf" srcId="{E9BAB1B0-D53A-4CE2-9E7F-52F756609DEA}" destId="{2A0B09F4-B926-4FC5-8249-34720978713B}" srcOrd="13" destOrd="0" presId="urn:microsoft.com/office/officeart/2005/8/layout/radial6"/>
    <dgm:cxn modelId="{7F1FCE8C-1137-489A-ACFB-F575E88D5BB1}" type="presParOf" srcId="{E9BAB1B0-D53A-4CE2-9E7F-52F756609DEA}" destId="{C5766E40-1110-4FF0-BB3C-21E1074A2D67}" srcOrd="14" destOrd="0" presId="urn:microsoft.com/office/officeart/2005/8/layout/radial6"/>
    <dgm:cxn modelId="{6BB10990-48BA-4604-B604-DDBC366DE6D4}" type="presParOf" srcId="{E9BAB1B0-D53A-4CE2-9E7F-52F756609DEA}" destId="{13873467-D24C-46F3-90D7-68A5085439E3}"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098C00-0C44-43F7-970E-E3FEBBB3552C}"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A0068E81-B122-4A16-A55A-A0B200A0FC8D}">
      <dgm:prSet phldrT="[Text]" custT="1"/>
      <dgm:spPr/>
      <dgm:t>
        <a:bodyPr/>
        <a:lstStyle/>
        <a:p>
          <a:endParaRPr lang="en-US" sz="6000" dirty="0"/>
        </a:p>
      </dgm:t>
    </dgm:pt>
    <dgm:pt modelId="{EC5AF812-3E7A-4E16-851C-B0E48BD87D5A}" type="parTrans" cxnId="{52912982-80F8-4F8D-AD77-5AA6C33B4387}">
      <dgm:prSet/>
      <dgm:spPr/>
      <dgm:t>
        <a:bodyPr/>
        <a:lstStyle/>
        <a:p>
          <a:endParaRPr lang="en-US" sz="1800"/>
        </a:p>
      </dgm:t>
    </dgm:pt>
    <dgm:pt modelId="{B472B9AC-6A22-49B6-BE71-5A9AC3801CBD}" type="sibTrans" cxnId="{52912982-80F8-4F8D-AD77-5AA6C33B4387}">
      <dgm:prSet/>
      <dgm:spPr/>
      <dgm:t>
        <a:bodyPr/>
        <a:lstStyle/>
        <a:p>
          <a:endParaRPr lang="en-US" sz="1800"/>
        </a:p>
      </dgm:t>
    </dgm:pt>
    <dgm:pt modelId="{9E2EE271-123C-42BD-ACDE-FD043B62391C}">
      <dgm:prSet phldrT="[Text]" custT="1"/>
      <dgm:spPr/>
      <dgm:t>
        <a:bodyPr/>
        <a:lstStyle/>
        <a:p>
          <a:r>
            <a:rPr lang="en-US" sz="1200" dirty="0" err="1"/>
            <a:t>Async</a:t>
          </a:r>
          <a:r>
            <a:rPr lang="en-US" sz="1200" dirty="0"/>
            <a:t> &amp; Parallel</a:t>
          </a:r>
        </a:p>
      </dgm:t>
    </dgm:pt>
    <dgm:pt modelId="{731F5C00-31C7-4391-9BA2-45C246D30A38}" type="parTrans" cxnId="{4A8D1E01-53B4-4567-99B9-363A87FCC5B5}">
      <dgm:prSet/>
      <dgm:spPr/>
      <dgm:t>
        <a:bodyPr/>
        <a:lstStyle/>
        <a:p>
          <a:endParaRPr lang="en-US" sz="1800"/>
        </a:p>
      </dgm:t>
    </dgm:pt>
    <dgm:pt modelId="{2841B31F-EA43-4491-8638-16F91F1DB389}" type="sibTrans" cxnId="{4A8D1E01-53B4-4567-99B9-363A87FCC5B5}">
      <dgm:prSet/>
      <dgm:spPr/>
      <dgm:t>
        <a:bodyPr/>
        <a:lstStyle/>
        <a:p>
          <a:endParaRPr lang="en-US" sz="1800"/>
        </a:p>
      </dgm:t>
    </dgm:pt>
    <dgm:pt modelId="{0633F463-8601-44CF-8775-11DCE435CAAC}">
      <dgm:prSet phldrT="[Text]" custT="1"/>
      <dgm:spPr/>
      <dgm:t>
        <a:bodyPr/>
        <a:lstStyle/>
        <a:p>
          <a:r>
            <a:rPr lang="en-US" sz="1200" dirty="0"/>
            <a:t>“Parts”</a:t>
          </a:r>
        </a:p>
      </dgm:t>
    </dgm:pt>
    <dgm:pt modelId="{BC3C192E-D991-4833-ACF9-CEAD5D63EF64}" type="parTrans" cxnId="{F3599186-A94E-420B-BADD-B53DB26EDA88}">
      <dgm:prSet/>
      <dgm:spPr/>
      <dgm:t>
        <a:bodyPr/>
        <a:lstStyle/>
        <a:p>
          <a:endParaRPr lang="en-US" sz="1800"/>
        </a:p>
      </dgm:t>
    </dgm:pt>
    <dgm:pt modelId="{3DCB1246-BA0C-41A0-8E15-CF34D6FD4349}" type="sibTrans" cxnId="{F3599186-A94E-420B-BADD-B53DB26EDA88}">
      <dgm:prSet/>
      <dgm:spPr/>
      <dgm:t>
        <a:bodyPr/>
        <a:lstStyle/>
        <a:p>
          <a:endParaRPr lang="en-US" sz="1800"/>
        </a:p>
      </dgm:t>
    </dgm:pt>
    <dgm:pt modelId="{B5CCF364-A50C-4A2A-84FD-E515DC7EC110}">
      <dgm:prSet phldrT="[Text]" custT="1"/>
      <dgm:spPr/>
      <dgm:t>
        <a:bodyPr/>
        <a:lstStyle/>
        <a:p>
          <a:r>
            <a:rPr lang="en-US" sz="1200" dirty="0"/>
            <a:t>Specialized Services</a:t>
          </a:r>
        </a:p>
      </dgm:t>
    </dgm:pt>
    <dgm:pt modelId="{C433A044-5EFE-4A1E-A07A-1EEA140B89A0}" type="parTrans" cxnId="{F26AFA82-2059-42D1-B756-9E7892F9E124}">
      <dgm:prSet/>
      <dgm:spPr/>
      <dgm:t>
        <a:bodyPr/>
        <a:lstStyle/>
        <a:p>
          <a:endParaRPr lang="en-US" sz="1800"/>
        </a:p>
      </dgm:t>
    </dgm:pt>
    <dgm:pt modelId="{7B985008-59DE-4BCE-9243-513B225ABA9E}" type="sibTrans" cxnId="{F26AFA82-2059-42D1-B756-9E7892F9E124}">
      <dgm:prSet/>
      <dgm:spPr/>
      <dgm:t>
        <a:bodyPr/>
        <a:lstStyle/>
        <a:p>
          <a:endParaRPr lang="en-US" sz="1800"/>
        </a:p>
      </dgm:t>
    </dgm:pt>
    <dgm:pt modelId="{27B9B645-9061-4EAC-94E0-B2549DD72655}">
      <dgm:prSet phldrT="[Text]" custT="1"/>
      <dgm:spPr/>
      <dgm:t>
        <a:bodyPr/>
        <a:lstStyle/>
        <a:p>
          <a:r>
            <a:rPr lang="en-US" sz="1200" dirty="0"/>
            <a:t>Scale Out</a:t>
          </a:r>
        </a:p>
      </dgm:t>
    </dgm:pt>
    <dgm:pt modelId="{BF6E586D-B01D-45D1-9A24-80C2DDD5B66C}" type="parTrans" cxnId="{080C764C-013D-492C-8770-E69877A91FEE}">
      <dgm:prSet/>
      <dgm:spPr/>
      <dgm:t>
        <a:bodyPr/>
        <a:lstStyle/>
        <a:p>
          <a:endParaRPr lang="en-US" sz="1800"/>
        </a:p>
      </dgm:t>
    </dgm:pt>
    <dgm:pt modelId="{508D2150-128D-47E5-9CD3-53DCF2A04C06}" type="sibTrans" cxnId="{080C764C-013D-492C-8770-E69877A91FEE}">
      <dgm:prSet/>
      <dgm:spPr/>
      <dgm:t>
        <a:bodyPr/>
        <a:lstStyle/>
        <a:p>
          <a:endParaRPr lang="en-US" sz="1800"/>
        </a:p>
      </dgm:t>
    </dgm:pt>
    <dgm:pt modelId="{C14E51EA-91C7-4E5A-AF1C-28BEBDBBA785}">
      <dgm:prSet phldrT="[Text]" custT="1"/>
      <dgm:spPr/>
      <dgm:t>
        <a:bodyPr/>
        <a:lstStyle/>
        <a:p>
          <a:r>
            <a:rPr lang="en-US" sz="1200"/>
            <a:t>DRY</a:t>
          </a:r>
          <a:endParaRPr lang="en-US" sz="1200" dirty="0"/>
        </a:p>
      </dgm:t>
    </dgm:pt>
    <dgm:pt modelId="{7817446C-FE8A-4042-9E8B-116ED2F9F122}" type="parTrans" cxnId="{7B6B272F-B4F0-445A-8BAF-8C7F1C0163E2}">
      <dgm:prSet/>
      <dgm:spPr/>
      <dgm:t>
        <a:bodyPr/>
        <a:lstStyle/>
        <a:p>
          <a:endParaRPr lang="en-US" sz="1800"/>
        </a:p>
      </dgm:t>
    </dgm:pt>
    <dgm:pt modelId="{629149D5-E7AD-4247-8E89-27C422B059A7}" type="sibTrans" cxnId="{7B6B272F-B4F0-445A-8BAF-8C7F1C0163E2}">
      <dgm:prSet/>
      <dgm:spPr/>
      <dgm:t>
        <a:bodyPr/>
        <a:lstStyle/>
        <a:p>
          <a:endParaRPr lang="en-US" sz="1800"/>
        </a:p>
      </dgm:t>
    </dgm:pt>
    <dgm:pt modelId="{E9BAB1B0-D53A-4CE2-9E7F-52F756609DEA}" type="pres">
      <dgm:prSet presAssocID="{7E098C00-0C44-43F7-970E-E3FEBBB3552C}" presName="Name0" presStyleCnt="0">
        <dgm:presLayoutVars>
          <dgm:chMax val="1"/>
          <dgm:dir/>
          <dgm:animLvl val="ctr"/>
          <dgm:resizeHandles val="exact"/>
        </dgm:presLayoutVars>
      </dgm:prSet>
      <dgm:spPr/>
    </dgm:pt>
    <dgm:pt modelId="{495842F6-42B7-4D03-9D02-652F3F392ACD}" type="pres">
      <dgm:prSet presAssocID="{A0068E81-B122-4A16-A55A-A0B200A0FC8D}" presName="centerShape" presStyleLbl="node0" presStyleIdx="0" presStyleCnt="1"/>
      <dgm:spPr/>
    </dgm:pt>
    <dgm:pt modelId="{1A095343-2C2A-4FDA-BD28-2A7B5F00F687}" type="pres">
      <dgm:prSet presAssocID="{9E2EE271-123C-42BD-ACDE-FD043B62391C}" presName="node" presStyleLbl="node1" presStyleIdx="0" presStyleCnt="5">
        <dgm:presLayoutVars>
          <dgm:bulletEnabled val="1"/>
        </dgm:presLayoutVars>
      </dgm:prSet>
      <dgm:spPr/>
    </dgm:pt>
    <dgm:pt modelId="{D1C3DC63-7181-4566-821F-191ED8160953}" type="pres">
      <dgm:prSet presAssocID="{9E2EE271-123C-42BD-ACDE-FD043B62391C}" presName="dummy" presStyleCnt="0"/>
      <dgm:spPr/>
    </dgm:pt>
    <dgm:pt modelId="{46E7D925-5E54-424C-9FD4-CD34DB9B78BA}" type="pres">
      <dgm:prSet presAssocID="{2841B31F-EA43-4491-8638-16F91F1DB389}" presName="sibTrans" presStyleLbl="sibTrans2D1" presStyleIdx="0" presStyleCnt="5"/>
      <dgm:spPr/>
    </dgm:pt>
    <dgm:pt modelId="{6AF0E8A4-984B-4542-8DF8-171BF7C1CE6F}" type="pres">
      <dgm:prSet presAssocID="{0633F463-8601-44CF-8775-11DCE435CAAC}" presName="node" presStyleLbl="node1" presStyleIdx="1" presStyleCnt="5">
        <dgm:presLayoutVars>
          <dgm:bulletEnabled val="1"/>
        </dgm:presLayoutVars>
      </dgm:prSet>
      <dgm:spPr/>
    </dgm:pt>
    <dgm:pt modelId="{F0A9C59B-6309-4BBC-9AF8-BBFAFCB32247}" type="pres">
      <dgm:prSet presAssocID="{0633F463-8601-44CF-8775-11DCE435CAAC}" presName="dummy" presStyleCnt="0"/>
      <dgm:spPr/>
    </dgm:pt>
    <dgm:pt modelId="{0C24669F-5E85-400B-AD22-0BE7180B987D}" type="pres">
      <dgm:prSet presAssocID="{3DCB1246-BA0C-41A0-8E15-CF34D6FD4349}" presName="sibTrans" presStyleLbl="sibTrans2D1" presStyleIdx="1" presStyleCnt="5"/>
      <dgm:spPr/>
    </dgm:pt>
    <dgm:pt modelId="{19A557B4-BB2D-431D-BA14-9C5B4A154B55}" type="pres">
      <dgm:prSet presAssocID="{B5CCF364-A50C-4A2A-84FD-E515DC7EC110}" presName="node" presStyleLbl="node1" presStyleIdx="2" presStyleCnt="5">
        <dgm:presLayoutVars>
          <dgm:bulletEnabled val="1"/>
        </dgm:presLayoutVars>
      </dgm:prSet>
      <dgm:spPr/>
    </dgm:pt>
    <dgm:pt modelId="{38FB69A0-E1E0-4C6C-B997-9DC3461571C0}" type="pres">
      <dgm:prSet presAssocID="{B5CCF364-A50C-4A2A-84FD-E515DC7EC110}" presName="dummy" presStyleCnt="0"/>
      <dgm:spPr/>
    </dgm:pt>
    <dgm:pt modelId="{520225E9-E8C7-4939-8363-F1A636D49829}" type="pres">
      <dgm:prSet presAssocID="{7B985008-59DE-4BCE-9243-513B225ABA9E}" presName="sibTrans" presStyleLbl="sibTrans2D1" presStyleIdx="2" presStyleCnt="5"/>
      <dgm:spPr/>
    </dgm:pt>
    <dgm:pt modelId="{4013E462-A40F-44BA-AEC4-8D097D4E635D}" type="pres">
      <dgm:prSet presAssocID="{C14E51EA-91C7-4E5A-AF1C-28BEBDBBA785}" presName="node" presStyleLbl="node1" presStyleIdx="3" presStyleCnt="5">
        <dgm:presLayoutVars>
          <dgm:bulletEnabled val="1"/>
        </dgm:presLayoutVars>
      </dgm:prSet>
      <dgm:spPr/>
    </dgm:pt>
    <dgm:pt modelId="{2A3000A6-E89C-4CEF-A852-A429B9A037C7}" type="pres">
      <dgm:prSet presAssocID="{C14E51EA-91C7-4E5A-AF1C-28BEBDBBA785}" presName="dummy" presStyleCnt="0"/>
      <dgm:spPr/>
    </dgm:pt>
    <dgm:pt modelId="{20755096-E1DC-42AE-A5AB-2749CE2164ED}" type="pres">
      <dgm:prSet presAssocID="{629149D5-E7AD-4247-8E89-27C422B059A7}" presName="sibTrans" presStyleLbl="sibTrans2D1" presStyleIdx="3" presStyleCnt="5"/>
      <dgm:spPr/>
    </dgm:pt>
    <dgm:pt modelId="{1267EE48-3719-4903-875A-05B9C3A55EC4}" type="pres">
      <dgm:prSet presAssocID="{27B9B645-9061-4EAC-94E0-B2549DD72655}" presName="node" presStyleLbl="node1" presStyleIdx="4" presStyleCnt="5">
        <dgm:presLayoutVars>
          <dgm:bulletEnabled val="1"/>
        </dgm:presLayoutVars>
      </dgm:prSet>
      <dgm:spPr/>
    </dgm:pt>
    <dgm:pt modelId="{FAEB596B-66E2-4363-A5A7-794C9EE812BF}" type="pres">
      <dgm:prSet presAssocID="{27B9B645-9061-4EAC-94E0-B2549DD72655}" presName="dummy" presStyleCnt="0"/>
      <dgm:spPr/>
    </dgm:pt>
    <dgm:pt modelId="{A296CC0B-FDBA-4201-9D30-FDF55FF559DF}" type="pres">
      <dgm:prSet presAssocID="{508D2150-128D-47E5-9CD3-53DCF2A04C06}" presName="sibTrans" presStyleLbl="sibTrans2D1" presStyleIdx="4" presStyleCnt="5"/>
      <dgm:spPr/>
    </dgm:pt>
  </dgm:ptLst>
  <dgm:cxnLst>
    <dgm:cxn modelId="{361BAB16-A5AF-461B-9689-18DB798F7374}" type="presOf" srcId="{2841B31F-EA43-4491-8638-16F91F1DB389}" destId="{46E7D925-5E54-424C-9FD4-CD34DB9B78BA}" srcOrd="0" destOrd="0" presId="urn:microsoft.com/office/officeart/2005/8/layout/radial6"/>
    <dgm:cxn modelId="{8AFF8F75-A83C-415E-B15F-726461110559}" type="presOf" srcId="{C14E51EA-91C7-4E5A-AF1C-28BEBDBBA785}" destId="{4013E462-A40F-44BA-AEC4-8D097D4E635D}" srcOrd="0" destOrd="0" presId="urn:microsoft.com/office/officeart/2005/8/layout/radial6"/>
    <dgm:cxn modelId="{EFE78FA5-1576-4434-83A6-74AEDCFCCDB1}" type="presOf" srcId="{7E098C00-0C44-43F7-970E-E3FEBBB3552C}" destId="{E9BAB1B0-D53A-4CE2-9E7F-52F756609DEA}" srcOrd="0" destOrd="0" presId="urn:microsoft.com/office/officeart/2005/8/layout/radial6"/>
    <dgm:cxn modelId="{1189D212-E343-4B8C-9A9F-4E3F7474627D}" type="presOf" srcId="{0633F463-8601-44CF-8775-11DCE435CAAC}" destId="{6AF0E8A4-984B-4542-8DF8-171BF7C1CE6F}" srcOrd="0" destOrd="0" presId="urn:microsoft.com/office/officeart/2005/8/layout/radial6"/>
    <dgm:cxn modelId="{F26AFA82-2059-42D1-B756-9E7892F9E124}" srcId="{A0068E81-B122-4A16-A55A-A0B200A0FC8D}" destId="{B5CCF364-A50C-4A2A-84FD-E515DC7EC110}" srcOrd="2" destOrd="0" parTransId="{C433A044-5EFE-4A1E-A07A-1EEA140B89A0}" sibTransId="{7B985008-59DE-4BCE-9243-513B225ABA9E}"/>
    <dgm:cxn modelId="{7B6B272F-B4F0-445A-8BAF-8C7F1C0163E2}" srcId="{A0068E81-B122-4A16-A55A-A0B200A0FC8D}" destId="{C14E51EA-91C7-4E5A-AF1C-28BEBDBBA785}" srcOrd="3" destOrd="0" parTransId="{7817446C-FE8A-4042-9E8B-116ED2F9F122}" sibTransId="{629149D5-E7AD-4247-8E89-27C422B059A7}"/>
    <dgm:cxn modelId="{52912982-80F8-4F8D-AD77-5AA6C33B4387}" srcId="{7E098C00-0C44-43F7-970E-E3FEBBB3552C}" destId="{A0068E81-B122-4A16-A55A-A0B200A0FC8D}" srcOrd="0" destOrd="0" parTransId="{EC5AF812-3E7A-4E16-851C-B0E48BD87D5A}" sibTransId="{B472B9AC-6A22-49B6-BE71-5A9AC3801CBD}"/>
    <dgm:cxn modelId="{981CC4B6-8BA7-4301-900C-081BC00C1A1A}" type="presOf" srcId="{9E2EE271-123C-42BD-ACDE-FD043B62391C}" destId="{1A095343-2C2A-4FDA-BD28-2A7B5F00F687}" srcOrd="0" destOrd="0" presId="urn:microsoft.com/office/officeart/2005/8/layout/radial6"/>
    <dgm:cxn modelId="{F3599186-A94E-420B-BADD-B53DB26EDA88}" srcId="{A0068E81-B122-4A16-A55A-A0B200A0FC8D}" destId="{0633F463-8601-44CF-8775-11DCE435CAAC}" srcOrd="1" destOrd="0" parTransId="{BC3C192E-D991-4833-ACF9-CEAD5D63EF64}" sibTransId="{3DCB1246-BA0C-41A0-8E15-CF34D6FD4349}"/>
    <dgm:cxn modelId="{39FC8C5C-A275-42C8-9A2C-CF67499EC1DF}" type="presOf" srcId="{A0068E81-B122-4A16-A55A-A0B200A0FC8D}" destId="{495842F6-42B7-4D03-9D02-652F3F392ACD}" srcOrd="0" destOrd="0" presId="urn:microsoft.com/office/officeart/2005/8/layout/radial6"/>
    <dgm:cxn modelId="{9621596E-1B67-47E6-ADAE-E5E5207EA37B}" type="presOf" srcId="{27B9B645-9061-4EAC-94E0-B2549DD72655}" destId="{1267EE48-3719-4903-875A-05B9C3A55EC4}" srcOrd="0" destOrd="0" presId="urn:microsoft.com/office/officeart/2005/8/layout/radial6"/>
    <dgm:cxn modelId="{79F6AE68-8240-4433-86D7-D6EC5AA8783F}" type="presOf" srcId="{B5CCF364-A50C-4A2A-84FD-E515DC7EC110}" destId="{19A557B4-BB2D-431D-BA14-9C5B4A154B55}" srcOrd="0" destOrd="0" presId="urn:microsoft.com/office/officeart/2005/8/layout/radial6"/>
    <dgm:cxn modelId="{458EC81B-C35D-47DE-B2A8-79D16CA6643C}" type="presOf" srcId="{3DCB1246-BA0C-41A0-8E15-CF34D6FD4349}" destId="{0C24669F-5E85-400B-AD22-0BE7180B987D}" srcOrd="0" destOrd="0" presId="urn:microsoft.com/office/officeart/2005/8/layout/radial6"/>
    <dgm:cxn modelId="{831D6229-31A1-41D9-8300-28658B51E64B}" type="presOf" srcId="{629149D5-E7AD-4247-8E89-27C422B059A7}" destId="{20755096-E1DC-42AE-A5AB-2749CE2164ED}" srcOrd="0" destOrd="0" presId="urn:microsoft.com/office/officeart/2005/8/layout/radial6"/>
    <dgm:cxn modelId="{50BA960E-4F06-4F19-AD4F-6E4911154DD4}" type="presOf" srcId="{7B985008-59DE-4BCE-9243-513B225ABA9E}" destId="{520225E9-E8C7-4939-8363-F1A636D49829}" srcOrd="0" destOrd="0" presId="urn:microsoft.com/office/officeart/2005/8/layout/radial6"/>
    <dgm:cxn modelId="{B8B5C741-7957-4F7D-9942-72BAD848CEF0}" type="presOf" srcId="{508D2150-128D-47E5-9CD3-53DCF2A04C06}" destId="{A296CC0B-FDBA-4201-9D30-FDF55FF559DF}" srcOrd="0" destOrd="0" presId="urn:microsoft.com/office/officeart/2005/8/layout/radial6"/>
    <dgm:cxn modelId="{080C764C-013D-492C-8770-E69877A91FEE}" srcId="{A0068E81-B122-4A16-A55A-A0B200A0FC8D}" destId="{27B9B645-9061-4EAC-94E0-B2549DD72655}" srcOrd="4" destOrd="0" parTransId="{BF6E586D-B01D-45D1-9A24-80C2DDD5B66C}" sibTransId="{508D2150-128D-47E5-9CD3-53DCF2A04C06}"/>
    <dgm:cxn modelId="{4A8D1E01-53B4-4567-99B9-363A87FCC5B5}" srcId="{A0068E81-B122-4A16-A55A-A0B200A0FC8D}" destId="{9E2EE271-123C-42BD-ACDE-FD043B62391C}" srcOrd="0" destOrd="0" parTransId="{731F5C00-31C7-4391-9BA2-45C246D30A38}" sibTransId="{2841B31F-EA43-4491-8638-16F91F1DB389}"/>
    <dgm:cxn modelId="{4EF28814-D4BE-4B77-B204-23ED3225FC12}" type="presParOf" srcId="{E9BAB1B0-D53A-4CE2-9E7F-52F756609DEA}" destId="{495842F6-42B7-4D03-9D02-652F3F392ACD}" srcOrd="0" destOrd="0" presId="urn:microsoft.com/office/officeart/2005/8/layout/radial6"/>
    <dgm:cxn modelId="{4D3D5009-6CB2-4A8B-8EA6-4D785B08E0C2}" type="presParOf" srcId="{E9BAB1B0-D53A-4CE2-9E7F-52F756609DEA}" destId="{1A095343-2C2A-4FDA-BD28-2A7B5F00F687}" srcOrd="1" destOrd="0" presId="urn:microsoft.com/office/officeart/2005/8/layout/radial6"/>
    <dgm:cxn modelId="{0F55A9F6-8C9D-4F17-B88F-227669624BFE}" type="presParOf" srcId="{E9BAB1B0-D53A-4CE2-9E7F-52F756609DEA}" destId="{D1C3DC63-7181-4566-821F-191ED8160953}" srcOrd="2" destOrd="0" presId="urn:microsoft.com/office/officeart/2005/8/layout/radial6"/>
    <dgm:cxn modelId="{45E090AD-9457-41DD-BEFC-6369AB6FC2DB}" type="presParOf" srcId="{E9BAB1B0-D53A-4CE2-9E7F-52F756609DEA}" destId="{46E7D925-5E54-424C-9FD4-CD34DB9B78BA}" srcOrd="3" destOrd="0" presId="urn:microsoft.com/office/officeart/2005/8/layout/radial6"/>
    <dgm:cxn modelId="{6B60003B-2DB1-4F05-AE5B-035031D07D28}" type="presParOf" srcId="{E9BAB1B0-D53A-4CE2-9E7F-52F756609DEA}" destId="{6AF0E8A4-984B-4542-8DF8-171BF7C1CE6F}" srcOrd="4" destOrd="0" presId="urn:microsoft.com/office/officeart/2005/8/layout/radial6"/>
    <dgm:cxn modelId="{BE2A4BF7-4576-42AA-B27D-D99D4B1033AF}" type="presParOf" srcId="{E9BAB1B0-D53A-4CE2-9E7F-52F756609DEA}" destId="{F0A9C59B-6309-4BBC-9AF8-BBFAFCB32247}" srcOrd="5" destOrd="0" presId="urn:microsoft.com/office/officeart/2005/8/layout/radial6"/>
    <dgm:cxn modelId="{43635732-358C-4904-B770-034AEFA20098}" type="presParOf" srcId="{E9BAB1B0-D53A-4CE2-9E7F-52F756609DEA}" destId="{0C24669F-5E85-400B-AD22-0BE7180B987D}" srcOrd="6" destOrd="0" presId="urn:microsoft.com/office/officeart/2005/8/layout/radial6"/>
    <dgm:cxn modelId="{7E834171-00B6-4B3F-8FF9-6F1A6D24A491}" type="presParOf" srcId="{E9BAB1B0-D53A-4CE2-9E7F-52F756609DEA}" destId="{19A557B4-BB2D-431D-BA14-9C5B4A154B55}" srcOrd="7" destOrd="0" presId="urn:microsoft.com/office/officeart/2005/8/layout/radial6"/>
    <dgm:cxn modelId="{EF0BA89B-8CA8-488C-B915-A9C7939C72FB}" type="presParOf" srcId="{E9BAB1B0-D53A-4CE2-9E7F-52F756609DEA}" destId="{38FB69A0-E1E0-4C6C-B997-9DC3461571C0}" srcOrd="8" destOrd="0" presId="urn:microsoft.com/office/officeart/2005/8/layout/radial6"/>
    <dgm:cxn modelId="{71656C51-4222-4ECA-A73F-0707FA9207A8}" type="presParOf" srcId="{E9BAB1B0-D53A-4CE2-9E7F-52F756609DEA}" destId="{520225E9-E8C7-4939-8363-F1A636D49829}" srcOrd="9" destOrd="0" presId="urn:microsoft.com/office/officeart/2005/8/layout/radial6"/>
    <dgm:cxn modelId="{C5AE1ECB-3AED-4316-80F6-69BB8D30A73F}" type="presParOf" srcId="{E9BAB1B0-D53A-4CE2-9E7F-52F756609DEA}" destId="{4013E462-A40F-44BA-AEC4-8D097D4E635D}" srcOrd="10" destOrd="0" presId="urn:microsoft.com/office/officeart/2005/8/layout/radial6"/>
    <dgm:cxn modelId="{500746BE-62CB-44BF-B083-5818BBEE9225}" type="presParOf" srcId="{E9BAB1B0-D53A-4CE2-9E7F-52F756609DEA}" destId="{2A3000A6-E89C-4CEF-A852-A429B9A037C7}" srcOrd="11" destOrd="0" presId="urn:microsoft.com/office/officeart/2005/8/layout/radial6"/>
    <dgm:cxn modelId="{AD8F47B3-A11E-4AF2-AF64-0655E247FF4B}" type="presParOf" srcId="{E9BAB1B0-D53A-4CE2-9E7F-52F756609DEA}" destId="{20755096-E1DC-42AE-A5AB-2749CE2164ED}" srcOrd="12" destOrd="0" presId="urn:microsoft.com/office/officeart/2005/8/layout/radial6"/>
    <dgm:cxn modelId="{D44AD256-D3EC-4FAC-831D-383C27BAC90B}" type="presParOf" srcId="{E9BAB1B0-D53A-4CE2-9E7F-52F756609DEA}" destId="{1267EE48-3719-4903-875A-05B9C3A55EC4}" srcOrd="13" destOrd="0" presId="urn:microsoft.com/office/officeart/2005/8/layout/radial6"/>
    <dgm:cxn modelId="{C51CAE4D-D1FB-4E74-8FDD-701EC8965D5A}" type="presParOf" srcId="{E9BAB1B0-D53A-4CE2-9E7F-52F756609DEA}" destId="{FAEB596B-66E2-4363-A5A7-794C9EE812BF}" srcOrd="14" destOrd="0" presId="urn:microsoft.com/office/officeart/2005/8/layout/radial6"/>
    <dgm:cxn modelId="{B11C2DD7-DB94-42BF-95EB-60BF0B256BF7}" type="presParOf" srcId="{E9BAB1B0-D53A-4CE2-9E7F-52F756609DEA}" destId="{A296CC0B-FDBA-4201-9D30-FDF55FF559DF}" srcOrd="15"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BF1FBC-D999-43B2-A327-D42E43205AB5}" type="doc">
      <dgm:prSet loTypeId="urn:microsoft.com/office/officeart/2005/8/layout/hProcess6" loCatId="process" qsTypeId="urn:microsoft.com/office/officeart/2005/8/quickstyle/simple1" qsCatId="simple" csTypeId="urn:microsoft.com/office/officeart/2005/8/colors/accent1_1" csCatId="accent1" phldr="1"/>
      <dgm:spPr/>
      <dgm:t>
        <a:bodyPr/>
        <a:lstStyle/>
        <a:p>
          <a:endParaRPr lang="en-US"/>
        </a:p>
      </dgm:t>
    </dgm:pt>
    <dgm:pt modelId="{7466B623-901D-470A-ABCE-063498633497}">
      <dgm:prSet phldrT="[Text]"/>
      <dgm:spPr/>
      <dgm:t>
        <a:bodyPr/>
        <a:lstStyle/>
        <a:p>
          <a:r>
            <a:rPr lang="en-US" dirty="0"/>
            <a:t>Provision</a:t>
          </a:r>
        </a:p>
      </dgm:t>
    </dgm:pt>
    <dgm:pt modelId="{54540BD7-E475-4763-BFD0-45535701CCB6}" type="parTrans" cxnId="{C9D8B9EB-FFF2-4151-A379-30B00DA290B2}">
      <dgm:prSet/>
      <dgm:spPr/>
      <dgm:t>
        <a:bodyPr/>
        <a:lstStyle/>
        <a:p>
          <a:endParaRPr lang="en-US"/>
        </a:p>
      </dgm:t>
    </dgm:pt>
    <dgm:pt modelId="{FB12B40F-18AE-4985-BBFD-91BE2FE5394F}" type="sibTrans" cxnId="{C9D8B9EB-FFF2-4151-A379-30B00DA290B2}">
      <dgm:prSet/>
      <dgm:spPr/>
      <dgm:t>
        <a:bodyPr/>
        <a:lstStyle/>
        <a:p>
          <a:endParaRPr lang="en-US"/>
        </a:p>
      </dgm:t>
    </dgm:pt>
    <dgm:pt modelId="{7FF9270E-CECD-40B9-8729-D72662ABF390}">
      <dgm:prSet phldrT="[Text]"/>
      <dgm:spPr/>
      <dgm:t>
        <a:bodyPr/>
        <a:lstStyle/>
        <a:p>
          <a:r>
            <a:rPr lang="en-US" dirty="0"/>
            <a:t>Deploy</a:t>
          </a:r>
        </a:p>
      </dgm:t>
    </dgm:pt>
    <dgm:pt modelId="{576B7DA0-9773-4CF8-BA1E-20DDF982AC54}" type="parTrans" cxnId="{8DA792DE-8A6F-4BF8-A40B-EFF18FADBC82}">
      <dgm:prSet/>
      <dgm:spPr/>
      <dgm:t>
        <a:bodyPr/>
        <a:lstStyle/>
        <a:p>
          <a:endParaRPr lang="en-US"/>
        </a:p>
      </dgm:t>
    </dgm:pt>
    <dgm:pt modelId="{DE7BC7D2-E7CC-452F-9BBB-329F9C257255}" type="sibTrans" cxnId="{8DA792DE-8A6F-4BF8-A40B-EFF18FADBC82}">
      <dgm:prSet/>
      <dgm:spPr/>
      <dgm:t>
        <a:bodyPr/>
        <a:lstStyle/>
        <a:p>
          <a:endParaRPr lang="en-US"/>
        </a:p>
      </dgm:t>
    </dgm:pt>
    <dgm:pt modelId="{14C19629-4843-4E78-A7A2-3E0C1EB24A17}">
      <dgm:prSet phldrT="[Text]"/>
      <dgm:spPr/>
      <dgm:t>
        <a:bodyPr/>
        <a:lstStyle/>
        <a:p>
          <a:r>
            <a:rPr lang="en-US" dirty="0"/>
            <a:t>Use</a:t>
          </a:r>
        </a:p>
      </dgm:t>
    </dgm:pt>
    <dgm:pt modelId="{A8066780-EAE9-4C59-A555-8C4D1FC56621}" type="parTrans" cxnId="{E3242C68-94D2-4ED8-B7F2-C2B8370B0A84}">
      <dgm:prSet/>
      <dgm:spPr/>
      <dgm:t>
        <a:bodyPr/>
        <a:lstStyle/>
        <a:p>
          <a:endParaRPr lang="en-US"/>
        </a:p>
      </dgm:t>
    </dgm:pt>
    <dgm:pt modelId="{C3FA7E3A-17E0-4166-BD76-6F383EDE8F43}" type="sibTrans" cxnId="{E3242C68-94D2-4ED8-B7F2-C2B8370B0A84}">
      <dgm:prSet/>
      <dgm:spPr/>
      <dgm:t>
        <a:bodyPr/>
        <a:lstStyle/>
        <a:p>
          <a:endParaRPr lang="en-US"/>
        </a:p>
      </dgm:t>
    </dgm:pt>
    <dgm:pt modelId="{F8122B6F-629C-4ADB-B2A6-B107FAFB601A}">
      <dgm:prSet phldrT="[Text]"/>
      <dgm:spPr/>
      <dgm:t>
        <a:bodyPr/>
        <a:lstStyle/>
        <a:p>
          <a:pPr algn="r"/>
          <a:r>
            <a:rPr lang="en-US" dirty="0"/>
            <a:t>Create Environment</a:t>
          </a:r>
        </a:p>
      </dgm:t>
    </dgm:pt>
    <dgm:pt modelId="{2F19EFF2-6CD6-4EFD-A4FA-C57B628B21ED}" type="parTrans" cxnId="{CAE4ECCF-E4EC-4490-8DF6-D4965097B062}">
      <dgm:prSet/>
      <dgm:spPr/>
      <dgm:t>
        <a:bodyPr/>
        <a:lstStyle/>
        <a:p>
          <a:endParaRPr lang="en-US"/>
        </a:p>
      </dgm:t>
    </dgm:pt>
    <dgm:pt modelId="{0FE3DBBA-E4D1-47A5-8F71-70F11BD36A84}" type="sibTrans" cxnId="{CAE4ECCF-E4EC-4490-8DF6-D4965097B062}">
      <dgm:prSet/>
      <dgm:spPr/>
      <dgm:t>
        <a:bodyPr/>
        <a:lstStyle/>
        <a:p>
          <a:endParaRPr lang="en-US"/>
        </a:p>
      </dgm:t>
    </dgm:pt>
    <dgm:pt modelId="{271126DB-04D4-4A7C-BBAA-C319EA5BC2F1}">
      <dgm:prSet phldrT="[Text]"/>
      <dgm:spPr/>
      <dgm:t>
        <a:bodyPr/>
        <a:lstStyle/>
        <a:p>
          <a:pPr algn="r"/>
          <a:r>
            <a:rPr lang="en-US" dirty="0"/>
            <a:t>Setup Application</a:t>
          </a:r>
        </a:p>
      </dgm:t>
    </dgm:pt>
    <dgm:pt modelId="{03303441-E679-407B-84BE-B272BA760CF1}" type="parTrans" cxnId="{1611F3C9-5CF3-44DE-ABE1-83480F0BF873}">
      <dgm:prSet/>
      <dgm:spPr/>
      <dgm:t>
        <a:bodyPr/>
        <a:lstStyle/>
        <a:p>
          <a:endParaRPr lang="en-US"/>
        </a:p>
      </dgm:t>
    </dgm:pt>
    <dgm:pt modelId="{E44BD865-7CAE-420D-B6AC-198843DEFA23}" type="sibTrans" cxnId="{1611F3C9-5CF3-44DE-ABE1-83480F0BF873}">
      <dgm:prSet/>
      <dgm:spPr/>
      <dgm:t>
        <a:bodyPr/>
        <a:lstStyle/>
        <a:p>
          <a:endParaRPr lang="en-US"/>
        </a:p>
      </dgm:t>
    </dgm:pt>
    <dgm:pt modelId="{0550C1D0-C973-427A-8507-F5FC9EEC926B}" type="pres">
      <dgm:prSet presAssocID="{6BBF1FBC-D999-43B2-A327-D42E43205AB5}" presName="theList" presStyleCnt="0">
        <dgm:presLayoutVars>
          <dgm:dir/>
          <dgm:animLvl val="lvl"/>
          <dgm:resizeHandles val="exact"/>
        </dgm:presLayoutVars>
      </dgm:prSet>
      <dgm:spPr/>
    </dgm:pt>
    <dgm:pt modelId="{5F018048-4C64-43C2-B2FB-652DCA9A06EC}" type="pres">
      <dgm:prSet presAssocID="{7466B623-901D-470A-ABCE-063498633497}" presName="compNode" presStyleCnt="0"/>
      <dgm:spPr/>
    </dgm:pt>
    <dgm:pt modelId="{BC61EAA4-5A7D-4626-8AE6-37D319F79362}" type="pres">
      <dgm:prSet presAssocID="{7466B623-901D-470A-ABCE-063498633497}" presName="noGeometry" presStyleCnt="0"/>
      <dgm:spPr/>
    </dgm:pt>
    <dgm:pt modelId="{0B4199E3-8E26-4113-B989-E54E73D8E274}" type="pres">
      <dgm:prSet presAssocID="{7466B623-901D-470A-ABCE-063498633497}" presName="childTextVisible" presStyleLbl="bgAccFollowNode1" presStyleIdx="0" presStyleCnt="3" custScaleY="56520" custLinFactNeighborX="19248" custLinFactNeighborY="-769">
        <dgm:presLayoutVars>
          <dgm:bulletEnabled val="1"/>
        </dgm:presLayoutVars>
      </dgm:prSet>
      <dgm:spPr/>
    </dgm:pt>
    <dgm:pt modelId="{DECD066B-FD22-4205-AF39-43E9A2A6D583}" type="pres">
      <dgm:prSet presAssocID="{7466B623-901D-470A-ABCE-063498633497}" presName="childTextHidden" presStyleLbl="bgAccFollowNode1" presStyleIdx="0" presStyleCnt="3"/>
      <dgm:spPr/>
    </dgm:pt>
    <dgm:pt modelId="{7DA006CE-9F4C-4B72-A684-0ACD508D6921}" type="pres">
      <dgm:prSet presAssocID="{7466B623-901D-470A-ABCE-063498633497}" presName="parentText" presStyleLbl="node1" presStyleIdx="0" presStyleCnt="3" custScaleX="82703" custScaleY="81964" custLinFactNeighborX="53393" custLinFactNeighborY="600">
        <dgm:presLayoutVars>
          <dgm:chMax val="1"/>
          <dgm:bulletEnabled val="1"/>
        </dgm:presLayoutVars>
      </dgm:prSet>
      <dgm:spPr/>
    </dgm:pt>
    <dgm:pt modelId="{7B708321-8F74-488A-A097-AA4753562991}" type="pres">
      <dgm:prSet presAssocID="{7466B623-901D-470A-ABCE-063498633497}" presName="aSpace" presStyleCnt="0"/>
      <dgm:spPr/>
    </dgm:pt>
    <dgm:pt modelId="{06C6B63B-B36C-4C0F-83E4-44B4C4F29CFE}" type="pres">
      <dgm:prSet presAssocID="{7FF9270E-CECD-40B9-8729-D72662ABF390}" presName="compNode" presStyleCnt="0"/>
      <dgm:spPr/>
    </dgm:pt>
    <dgm:pt modelId="{2750A37C-F9BF-4A09-83B6-07562A74A57A}" type="pres">
      <dgm:prSet presAssocID="{7FF9270E-CECD-40B9-8729-D72662ABF390}" presName="noGeometry" presStyleCnt="0"/>
      <dgm:spPr/>
    </dgm:pt>
    <dgm:pt modelId="{935D6F2E-31D9-4778-96C5-5A7C3E5CDD78}" type="pres">
      <dgm:prSet presAssocID="{7FF9270E-CECD-40B9-8729-D72662ABF390}" presName="childTextVisible" presStyleLbl="bgAccFollowNode1" presStyleIdx="1" presStyleCnt="3" custLinFactNeighborX="26700" custLinFactNeighborY="343">
        <dgm:presLayoutVars>
          <dgm:bulletEnabled val="1"/>
        </dgm:presLayoutVars>
      </dgm:prSet>
      <dgm:spPr/>
    </dgm:pt>
    <dgm:pt modelId="{C5054E72-B817-4483-BF23-1FDF5A0B5099}" type="pres">
      <dgm:prSet presAssocID="{7FF9270E-CECD-40B9-8729-D72662ABF390}" presName="childTextHidden" presStyleLbl="bgAccFollowNode1" presStyleIdx="1" presStyleCnt="3"/>
      <dgm:spPr/>
    </dgm:pt>
    <dgm:pt modelId="{964EF166-101B-4359-A530-E6CBD131F8F3}" type="pres">
      <dgm:prSet presAssocID="{7FF9270E-CECD-40B9-8729-D72662ABF390}" presName="parentText" presStyleLbl="node1" presStyleIdx="1" presStyleCnt="3" custScaleX="190520" custScaleY="190851" custLinFactNeighborX="9815" custLinFactNeighborY="-4584">
        <dgm:presLayoutVars>
          <dgm:chMax val="1"/>
          <dgm:bulletEnabled val="1"/>
        </dgm:presLayoutVars>
      </dgm:prSet>
      <dgm:spPr/>
    </dgm:pt>
    <dgm:pt modelId="{6B5E5075-8C5B-420C-A3E5-32399A5973AB}" type="pres">
      <dgm:prSet presAssocID="{7FF9270E-CECD-40B9-8729-D72662ABF390}" presName="aSpace" presStyleCnt="0"/>
      <dgm:spPr/>
    </dgm:pt>
    <dgm:pt modelId="{90013EDA-70C4-4E1F-B17D-5DDB523DCE72}" type="pres">
      <dgm:prSet presAssocID="{14C19629-4843-4E78-A7A2-3E0C1EB24A17}" presName="compNode" presStyleCnt="0"/>
      <dgm:spPr/>
    </dgm:pt>
    <dgm:pt modelId="{BB9FE5E9-21BF-44D8-B75D-3BBFB7E9EBB4}" type="pres">
      <dgm:prSet presAssocID="{14C19629-4843-4E78-A7A2-3E0C1EB24A17}" presName="noGeometry" presStyleCnt="0"/>
      <dgm:spPr/>
    </dgm:pt>
    <dgm:pt modelId="{F9C7FF10-303B-40E8-9DCC-DB4F516056E7}" type="pres">
      <dgm:prSet presAssocID="{14C19629-4843-4E78-A7A2-3E0C1EB24A17}" presName="childTextVisible" presStyleLbl="bgAccFollowNode1" presStyleIdx="2" presStyleCnt="3" custFlipHor="0" custScaleX="14344" custLinFactNeighborX="26700" custLinFactNeighborY="343">
        <dgm:presLayoutVars>
          <dgm:bulletEnabled val="1"/>
        </dgm:presLayoutVars>
      </dgm:prSet>
      <dgm:spPr>
        <a:ln>
          <a:noFill/>
        </a:ln>
      </dgm:spPr>
    </dgm:pt>
    <dgm:pt modelId="{524F0CC6-D555-461E-BCF2-B21161EAE6FA}" type="pres">
      <dgm:prSet presAssocID="{14C19629-4843-4E78-A7A2-3E0C1EB24A17}" presName="childTextHidden" presStyleLbl="bgAccFollowNode1" presStyleIdx="2" presStyleCnt="3"/>
      <dgm:spPr/>
    </dgm:pt>
    <dgm:pt modelId="{403DA728-51B6-4E5B-9B0A-C9A3A172DBC0}" type="pres">
      <dgm:prSet presAssocID="{14C19629-4843-4E78-A7A2-3E0C1EB24A17}" presName="parentText" presStyleLbl="node1" presStyleIdx="2" presStyleCnt="3" custScaleX="367726" custScaleY="367726" custLinFactNeighborX="53393" custLinFactNeighborY="600">
        <dgm:presLayoutVars>
          <dgm:chMax val="1"/>
          <dgm:bulletEnabled val="1"/>
        </dgm:presLayoutVars>
      </dgm:prSet>
      <dgm:spPr/>
    </dgm:pt>
  </dgm:ptLst>
  <dgm:cxnLst>
    <dgm:cxn modelId="{C701845A-EA2E-4C23-88A6-DACE312AE2C1}" type="presOf" srcId="{F8122B6F-629C-4ADB-B2A6-B107FAFB601A}" destId="{0B4199E3-8E26-4113-B989-E54E73D8E274}" srcOrd="0" destOrd="0" presId="urn:microsoft.com/office/officeart/2005/8/layout/hProcess6"/>
    <dgm:cxn modelId="{EABD4088-F44D-40A6-98FA-0377467B9FBB}" type="presOf" srcId="{F8122B6F-629C-4ADB-B2A6-B107FAFB601A}" destId="{DECD066B-FD22-4205-AF39-43E9A2A6D583}" srcOrd="1" destOrd="0" presId="urn:microsoft.com/office/officeart/2005/8/layout/hProcess6"/>
    <dgm:cxn modelId="{CAE4ECCF-E4EC-4490-8DF6-D4965097B062}" srcId="{7466B623-901D-470A-ABCE-063498633497}" destId="{F8122B6F-629C-4ADB-B2A6-B107FAFB601A}" srcOrd="0" destOrd="0" parTransId="{2F19EFF2-6CD6-4EFD-A4FA-C57B628B21ED}" sibTransId="{0FE3DBBA-E4D1-47A5-8F71-70F11BD36A84}"/>
    <dgm:cxn modelId="{BD8DFB5E-BFE9-4A03-BD83-EE43FD65914E}" type="presOf" srcId="{14C19629-4843-4E78-A7A2-3E0C1EB24A17}" destId="{403DA728-51B6-4E5B-9B0A-C9A3A172DBC0}" srcOrd="0" destOrd="0" presId="urn:microsoft.com/office/officeart/2005/8/layout/hProcess6"/>
    <dgm:cxn modelId="{E3242C68-94D2-4ED8-B7F2-C2B8370B0A84}" srcId="{6BBF1FBC-D999-43B2-A327-D42E43205AB5}" destId="{14C19629-4843-4E78-A7A2-3E0C1EB24A17}" srcOrd="2" destOrd="0" parTransId="{A8066780-EAE9-4C59-A555-8C4D1FC56621}" sibTransId="{C3FA7E3A-17E0-4166-BD76-6F383EDE8F43}"/>
    <dgm:cxn modelId="{C9D8B9EB-FFF2-4151-A379-30B00DA290B2}" srcId="{6BBF1FBC-D999-43B2-A327-D42E43205AB5}" destId="{7466B623-901D-470A-ABCE-063498633497}" srcOrd="0" destOrd="0" parTransId="{54540BD7-E475-4763-BFD0-45535701CCB6}" sibTransId="{FB12B40F-18AE-4985-BBFD-91BE2FE5394F}"/>
    <dgm:cxn modelId="{0DF9CF97-F09E-49C7-AF8E-C2E40EF6FC38}" type="presOf" srcId="{7FF9270E-CECD-40B9-8729-D72662ABF390}" destId="{964EF166-101B-4359-A530-E6CBD131F8F3}" srcOrd="0" destOrd="0" presId="urn:microsoft.com/office/officeart/2005/8/layout/hProcess6"/>
    <dgm:cxn modelId="{8DA792DE-8A6F-4BF8-A40B-EFF18FADBC82}" srcId="{6BBF1FBC-D999-43B2-A327-D42E43205AB5}" destId="{7FF9270E-CECD-40B9-8729-D72662ABF390}" srcOrd="1" destOrd="0" parTransId="{576B7DA0-9773-4CF8-BA1E-20DDF982AC54}" sibTransId="{DE7BC7D2-E7CC-452F-9BBB-329F9C257255}"/>
    <dgm:cxn modelId="{562E4C7F-C248-4FF3-A9EB-977C269672C2}" type="presOf" srcId="{7466B623-901D-470A-ABCE-063498633497}" destId="{7DA006CE-9F4C-4B72-A684-0ACD508D6921}" srcOrd="0" destOrd="0" presId="urn:microsoft.com/office/officeart/2005/8/layout/hProcess6"/>
    <dgm:cxn modelId="{8D704AAF-4D6E-4E0B-BB83-6DF3348DD92A}" type="presOf" srcId="{271126DB-04D4-4A7C-BBAA-C319EA5BC2F1}" destId="{935D6F2E-31D9-4778-96C5-5A7C3E5CDD78}" srcOrd="0" destOrd="0" presId="urn:microsoft.com/office/officeart/2005/8/layout/hProcess6"/>
    <dgm:cxn modelId="{375D1339-30AE-4E3D-8CA3-282E78FEBA3C}" type="presOf" srcId="{271126DB-04D4-4A7C-BBAA-C319EA5BC2F1}" destId="{C5054E72-B817-4483-BF23-1FDF5A0B5099}" srcOrd="1" destOrd="0" presId="urn:microsoft.com/office/officeart/2005/8/layout/hProcess6"/>
    <dgm:cxn modelId="{1611F3C9-5CF3-44DE-ABE1-83480F0BF873}" srcId="{7FF9270E-CECD-40B9-8729-D72662ABF390}" destId="{271126DB-04D4-4A7C-BBAA-C319EA5BC2F1}" srcOrd="0" destOrd="0" parTransId="{03303441-E679-407B-84BE-B272BA760CF1}" sibTransId="{E44BD865-7CAE-420D-B6AC-198843DEFA23}"/>
    <dgm:cxn modelId="{606368E8-D85D-462C-878A-4D9ABCFF0584}" type="presOf" srcId="{6BBF1FBC-D999-43B2-A327-D42E43205AB5}" destId="{0550C1D0-C973-427A-8507-F5FC9EEC926B}" srcOrd="0" destOrd="0" presId="urn:microsoft.com/office/officeart/2005/8/layout/hProcess6"/>
    <dgm:cxn modelId="{510CA34C-8467-4020-BED2-94C8A8B4128E}" type="presParOf" srcId="{0550C1D0-C973-427A-8507-F5FC9EEC926B}" destId="{5F018048-4C64-43C2-B2FB-652DCA9A06EC}" srcOrd="0" destOrd="0" presId="urn:microsoft.com/office/officeart/2005/8/layout/hProcess6"/>
    <dgm:cxn modelId="{5B2D7A18-251C-495C-BC41-2C39A5FAB849}" type="presParOf" srcId="{5F018048-4C64-43C2-B2FB-652DCA9A06EC}" destId="{BC61EAA4-5A7D-4626-8AE6-37D319F79362}" srcOrd="0" destOrd="0" presId="urn:microsoft.com/office/officeart/2005/8/layout/hProcess6"/>
    <dgm:cxn modelId="{C327D969-6EA8-4EE4-A67A-59AD5AC3B230}" type="presParOf" srcId="{5F018048-4C64-43C2-B2FB-652DCA9A06EC}" destId="{0B4199E3-8E26-4113-B989-E54E73D8E274}" srcOrd="1" destOrd="0" presId="urn:microsoft.com/office/officeart/2005/8/layout/hProcess6"/>
    <dgm:cxn modelId="{B98BBECD-65D2-434B-B5EE-45B2CA9BDC16}" type="presParOf" srcId="{5F018048-4C64-43C2-B2FB-652DCA9A06EC}" destId="{DECD066B-FD22-4205-AF39-43E9A2A6D583}" srcOrd="2" destOrd="0" presId="urn:microsoft.com/office/officeart/2005/8/layout/hProcess6"/>
    <dgm:cxn modelId="{6E6402BB-CC9E-464D-8156-86B65C13521E}" type="presParOf" srcId="{5F018048-4C64-43C2-B2FB-652DCA9A06EC}" destId="{7DA006CE-9F4C-4B72-A684-0ACD508D6921}" srcOrd="3" destOrd="0" presId="urn:microsoft.com/office/officeart/2005/8/layout/hProcess6"/>
    <dgm:cxn modelId="{563468C1-666A-4AD3-853C-6E870E0E957D}" type="presParOf" srcId="{0550C1D0-C973-427A-8507-F5FC9EEC926B}" destId="{7B708321-8F74-488A-A097-AA4753562991}" srcOrd="1" destOrd="0" presId="urn:microsoft.com/office/officeart/2005/8/layout/hProcess6"/>
    <dgm:cxn modelId="{A7E9C413-7C3D-4587-864B-03BF77D02B08}" type="presParOf" srcId="{0550C1D0-C973-427A-8507-F5FC9EEC926B}" destId="{06C6B63B-B36C-4C0F-83E4-44B4C4F29CFE}" srcOrd="2" destOrd="0" presId="urn:microsoft.com/office/officeart/2005/8/layout/hProcess6"/>
    <dgm:cxn modelId="{CE35BC69-20FB-4746-8B07-4CEAD6A6B1B5}" type="presParOf" srcId="{06C6B63B-B36C-4C0F-83E4-44B4C4F29CFE}" destId="{2750A37C-F9BF-4A09-83B6-07562A74A57A}" srcOrd="0" destOrd="0" presId="urn:microsoft.com/office/officeart/2005/8/layout/hProcess6"/>
    <dgm:cxn modelId="{1C898DD0-0DB4-4A31-838D-4602C737B718}" type="presParOf" srcId="{06C6B63B-B36C-4C0F-83E4-44B4C4F29CFE}" destId="{935D6F2E-31D9-4778-96C5-5A7C3E5CDD78}" srcOrd="1" destOrd="0" presId="urn:microsoft.com/office/officeart/2005/8/layout/hProcess6"/>
    <dgm:cxn modelId="{640A0143-15D9-46F4-964E-D3AECF1103CC}" type="presParOf" srcId="{06C6B63B-B36C-4C0F-83E4-44B4C4F29CFE}" destId="{C5054E72-B817-4483-BF23-1FDF5A0B5099}" srcOrd="2" destOrd="0" presId="urn:microsoft.com/office/officeart/2005/8/layout/hProcess6"/>
    <dgm:cxn modelId="{2FF752AB-2784-4B48-8020-80A468D4ED13}" type="presParOf" srcId="{06C6B63B-B36C-4C0F-83E4-44B4C4F29CFE}" destId="{964EF166-101B-4359-A530-E6CBD131F8F3}" srcOrd="3" destOrd="0" presId="urn:microsoft.com/office/officeart/2005/8/layout/hProcess6"/>
    <dgm:cxn modelId="{F2FB3B2B-A103-4886-8746-3717844A7228}" type="presParOf" srcId="{0550C1D0-C973-427A-8507-F5FC9EEC926B}" destId="{6B5E5075-8C5B-420C-A3E5-32399A5973AB}" srcOrd="3" destOrd="0" presId="urn:microsoft.com/office/officeart/2005/8/layout/hProcess6"/>
    <dgm:cxn modelId="{00DF4CDF-9597-40F4-BAD3-BB0F6446BA0B}" type="presParOf" srcId="{0550C1D0-C973-427A-8507-F5FC9EEC926B}" destId="{90013EDA-70C4-4E1F-B17D-5DDB523DCE72}" srcOrd="4" destOrd="0" presId="urn:microsoft.com/office/officeart/2005/8/layout/hProcess6"/>
    <dgm:cxn modelId="{9B199406-7060-434C-8506-429BC45ABE67}" type="presParOf" srcId="{90013EDA-70C4-4E1F-B17D-5DDB523DCE72}" destId="{BB9FE5E9-21BF-44D8-B75D-3BBFB7E9EBB4}" srcOrd="0" destOrd="0" presId="urn:microsoft.com/office/officeart/2005/8/layout/hProcess6"/>
    <dgm:cxn modelId="{F3D57E63-B4C8-4FCF-8DB7-7EA4A508189F}" type="presParOf" srcId="{90013EDA-70C4-4E1F-B17D-5DDB523DCE72}" destId="{F9C7FF10-303B-40E8-9DCC-DB4F516056E7}" srcOrd="1" destOrd="0" presId="urn:microsoft.com/office/officeart/2005/8/layout/hProcess6"/>
    <dgm:cxn modelId="{23628FA3-1C85-41C3-B708-52A64E030C81}" type="presParOf" srcId="{90013EDA-70C4-4E1F-B17D-5DDB523DCE72}" destId="{524F0CC6-D555-461E-BCF2-B21161EAE6FA}" srcOrd="2" destOrd="0" presId="urn:microsoft.com/office/officeart/2005/8/layout/hProcess6"/>
    <dgm:cxn modelId="{29AFAF0A-CF69-46FC-80E2-538C48C615F6}" type="presParOf" srcId="{90013EDA-70C4-4E1F-B17D-5DDB523DCE72}" destId="{403DA728-51B6-4E5B-9B0A-C9A3A172DBC0}"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73467-D24C-46F3-90D7-68A5085439E3}">
      <dsp:nvSpPr>
        <dsp:cNvPr id="0" name=""/>
        <dsp:cNvSpPr/>
      </dsp:nvSpPr>
      <dsp:spPr>
        <a:xfrm>
          <a:off x="1154303" y="510671"/>
          <a:ext cx="3412252" cy="3412252"/>
        </a:xfrm>
        <a:prstGeom prst="blockArc">
          <a:avLst>
            <a:gd name="adj1" fmla="val 11880000"/>
            <a:gd name="adj2" fmla="val 162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661B0D-413F-48A7-9711-8678B0898B4E}">
      <dsp:nvSpPr>
        <dsp:cNvPr id="0" name=""/>
        <dsp:cNvSpPr/>
      </dsp:nvSpPr>
      <dsp:spPr>
        <a:xfrm>
          <a:off x="1154303" y="510671"/>
          <a:ext cx="3412252" cy="3412252"/>
        </a:xfrm>
        <a:prstGeom prst="blockArc">
          <a:avLst>
            <a:gd name="adj1" fmla="val 7560000"/>
            <a:gd name="adj2" fmla="val 1188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9A4B31-2514-4B42-AC4B-21644DC9D69E}">
      <dsp:nvSpPr>
        <dsp:cNvPr id="0" name=""/>
        <dsp:cNvSpPr/>
      </dsp:nvSpPr>
      <dsp:spPr>
        <a:xfrm>
          <a:off x="1154303" y="510671"/>
          <a:ext cx="3412252" cy="3412252"/>
        </a:xfrm>
        <a:prstGeom prst="blockArc">
          <a:avLst>
            <a:gd name="adj1" fmla="val 3240000"/>
            <a:gd name="adj2" fmla="val 756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E42906-A481-406B-A75C-DD5F062ED82C}">
      <dsp:nvSpPr>
        <dsp:cNvPr id="0" name=""/>
        <dsp:cNvSpPr/>
      </dsp:nvSpPr>
      <dsp:spPr>
        <a:xfrm>
          <a:off x="1154303" y="510671"/>
          <a:ext cx="3412252" cy="3412252"/>
        </a:xfrm>
        <a:prstGeom prst="blockArc">
          <a:avLst>
            <a:gd name="adj1" fmla="val 20520000"/>
            <a:gd name="adj2" fmla="val 324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F1C730-1336-425D-ADC2-03D24D83D221}">
      <dsp:nvSpPr>
        <dsp:cNvPr id="0" name=""/>
        <dsp:cNvSpPr/>
      </dsp:nvSpPr>
      <dsp:spPr>
        <a:xfrm>
          <a:off x="1154303" y="510671"/>
          <a:ext cx="3412252" cy="3412252"/>
        </a:xfrm>
        <a:prstGeom prst="blockArc">
          <a:avLst>
            <a:gd name="adj1" fmla="val 16200000"/>
            <a:gd name="adj2" fmla="val 2052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5842F6-42B7-4D03-9D02-652F3F392ACD}">
      <dsp:nvSpPr>
        <dsp:cNvPr id="0" name=""/>
        <dsp:cNvSpPr/>
      </dsp:nvSpPr>
      <dsp:spPr>
        <a:xfrm>
          <a:off x="2075487" y="1431855"/>
          <a:ext cx="1569884" cy="156988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2305391" y="1661759"/>
        <a:ext cx="1110076" cy="1110076"/>
      </dsp:txXfrm>
    </dsp:sp>
    <dsp:sp modelId="{3189801A-A72A-482C-A31D-6D0A4558069D}">
      <dsp:nvSpPr>
        <dsp:cNvPr id="0" name=""/>
        <dsp:cNvSpPr/>
      </dsp:nvSpPr>
      <dsp:spPr>
        <a:xfrm>
          <a:off x="2310970" y="773"/>
          <a:ext cx="1098919" cy="109891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Synchronous &amp; Single Threaded</a:t>
          </a:r>
        </a:p>
      </dsp:txBody>
      <dsp:txXfrm>
        <a:off x="2471903" y="161706"/>
        <a:ext cx="777053" cy="777053"/>
      </dsp:txXfrm>
    </dsp:sp>
    <dsp:sp modelId="{2594B1C8-1946-42FD-95DB-115EA80D8C14}">
      <dsp:nvSpPr>
        <dsp:cNvPr id="0" name=""/>
        <dsp:cNvSpPr/>
      </dsp:nvSpPr>
      <dsp:spPr>
        <a:xfrm>
          <a:off x="3895968" y="1152341"/>
          <a:ext cx="1098919" cy="109891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err="1"/>
            <a:t>Monoliths</a:t>
          </a:r>
        </a:p>
      </dsp:txBody>
      <dsp:txXfrm>
        <a:off x="4056901" y="1313274"/>
        <a:ext cx="777053" cy="777053"/>
      </dsp:txXfrm>
    </dsp:sp>
    <dsp:sp modelId="{2B91511E-54A9-47E6-991C-8A3B891F4CCF}">
      <dsp:nvSpPr>
        <dsp:cNvPr id="0" name=""/>
        <dsp:cNvSpPr/>
      </dsp:nvSpPr>
      <dsp:spPr>
        <a:xfrm>
          <a:off x="3290552" y="3015618"/>
          <a:ext cx="1098919" cy="109891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Generalized Services</a:t>
          </a:r>
        </a:p>
      </dsp:txBody>
      <dsp:txXfrm>
        <a:off x="3451485" y="3176551"/>
        <a:ext cx="777053" cy="777053"/>
      </dsp:txXfrm>
    </dsp:sp>
    <dsp:sp modelId="{6A122DF2-7534-4EE9-A87E-8156685A6D5D}">
      <dsp:nvSpPr>
        <dsp:cNvPr id="0" name=""/>
        <dsp:cNvSpPr/>
      </dsp:nvSpPr>
      <dsp:spPr>
        <a:xfrm>
          <a:off x="1331387" y="3015618"/>
          <a:ext cx="1098919" cy="109891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Repetitive</a:t>
          </a:r>
        </a:p>
      </dsp:txBody>
      <dsp:txXfrm>
        <a:off x="1492320" y="3176551"/>
        <a:ext cx="777053" cy="777053"/>
      </dsp:txXfrm>
    </dsp:sp>
    <dsp:sp modelId="{2A0B09F4-B926-4FC5-8249-34720978713B}">
      <dsp:nvSpPr>
        <dsp:cNvPr id="0" name=""/>
        <dsp:cNvSpPr/>
      </dsp:nvSpPr>
      <dsp:spPr>
        <a:xfrm>
          <a:off x="725972" y="1152341"/>
          <a:ext cx="1098919" cy="109891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Scale </a:t>
          </a:r>
          <a:r>
            <a:rPr lang="en-US" sz="1100" kern="1200" dirty="0"/>
            <a:t>Up</a:t>
          </a:r>
        </a:p>
      </dsp:txBody>
      <dsp:txXfrm>
        <a:off x="886905" y="1313274"/>
        <a:ext cx="777053" cy="7770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6CC0B-FDBA-4201-9D30-FDF55FF559DF}">
      <dsp:nvSpPr>
        <dsp:cNvPr id="0" name=""/>
        <dsp:cNvSpPr/>
      </dsp:nvSpPr>
      <dsp:spPr>
        <a:xfrm>
          <a:off x="1154303" y="510671"/>
          <a:ext cx="3412252" cy="3412252"/>
        </a:xfrm>
        <a:prstGeom prst="blockArc">
          <a:avLst>
            <a:gd name="adj1" fmla="val 11880000"/>
            <a:gd name="adj2" fmla="val 162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755096-E1DC-42AE-A5AB-2749CE2164ED}">
      <dsp:nvSpPr>
        <dsp:cNvPr id="0" name=""/>
        <dsp:cNvSpPr/>
      </dsp:nvSpPr>
      <dsp:spPr>
        <a:xfrm>
          <a:off x="1154303" y="510671"/>
          <a:ext cx="3412252" cy="3412252"/>
        </a:xfrm>
        <a:prstGeom prst="blockArc">
          <a:avLst>
            <a:gd name="adj1" fmla="val 7560000"/>
            <a:gd name="adj2" fmla="val 1188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0225E9-E8C7-4939-8363-F1A636D49829}">
      <dsp:nvSpPr>
        <dsp:cNvPr id="0" name=""/>
        <dsp:cNvSpPr/>
      </dsp:nvSpPr>
      <dsp:spPr>
        <a:xfrm>
          <a:off x="1154303" y="510671"/>
          <a:ext cx="3412252" cy="3412252"/>
        </a:xfrm>
        <a:prstGeom prst="blockArc">
          <a:avLst>
            <a:gd name="adj1" fmla="val 3240000"/>
            <a:gd name="adj2" fmla="val 756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24669F-5E85-400B-AD22-0BE7180B987D}">
      <dsp:nvSpPr>
        <dsp:cNvPr id="0" name=""/>
        <dsp:cNvSpPr/>
      </dsp:nvSpPr>
      <dsp:spPr>
        <a:xfrm>
          <a:off x="1154303" y="510671"/>
          <a:ext cx="3412252" cy="3412252"/>
        </a:xfrm>
        <a:prstGeom prst="blockArc">
          <a:avLst>
            <a:gd name="adj1" fmla="val 20520000"/>
            <a:gd name="adj2" fmla="val 324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E7D925-5E54-424C-9FD4-CD34DB9B78BA}">
      <dsp:nvSpPr>
        <dsp:cNvPr id="0" name=""/>
        <dsp:cNvSpPr/>
      </dsp:nvSpPr>
      <dsp:spPr>
        <a:xfrm>
          <a:off x="1154303" y="510671"/>
          <a:ext cx="3412252" cy="3412252"/>
        </a:xfrm>
        <a:prstGeom prst="blockArc">
          <a:avLst>
            <a:gd name="adj1" fmla="val 16200000"/>
            <a:gd name="adj2" fmla="val 2052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5842F6-42B7-4D03-9D02-652F3F392ACD}">
      <dsp:nvSpPr>
        <dsp:cNvPr id="0" name=""/>
        <dsp:cNvSpPr/>
      </dsp:nvSpPr>
      <dsp:spPr>
        <a:xfrm>
          <a:off x="2075487" y="1431855"/>
          <a:ext cx="1569884" cy="156988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2667000">
            <a:lnSpc>
              <a:spcPct val="90000"/>
            </a:lnSpc>
            <a:spcBef>
              <a:spcPct val="0"/>
            </a:spcBef>
            <a:spcAft>
              <a:spcPct val="35000"/>
            </a:spcAft>
            <a:buNone/>
          </a:pPr>
          <a:endParaRPr lang="en-US" sz="6000" kern="1200" dirty="0"/>
        </a:p>
      </dsp:txBody>
      <dsp:txXfrm>
        <a:off x="2305391" y="1661759"/>
        <a:ext cx="1110076" cy="1110076"/>
      </dsp:txXfrm>
    </dsp:sp>
    <dsp:sp modelId="{1A095343-2C2A-4FDA-BD28-2A7B5F00F687}">
      <dsp:nvSpPr>
        <dsp:cNvPr id="0" name=""/>
        <dsp:cNvSpPr/>
      </dsp:nvSpPr>
      <dsp:spPr>
        <a:xfrm>
          <a:off x="2310970" y="773"/>
          <a:ext cx="1098919" cy="109891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err="1"/>
            <a:t>Async</a:t>
          </a:r>
          <a:r>
            <a:rPr lang="en-US" sz="1200" kern="1200" dirty="0"/>
            <a:t> &amp; Parallel</a:t>
          </a:r>
        </a:p>
      </dsp:txBody>
      <dsp:txXfrm>
        <a:off x="2471903" y="161706"/>
        <a:ext cx="777053" cy="777053"/>
      </dsp:txXfrm>
    </dsp:sp>
    <dsp:sp modelId="{6AF0E8A4-984B-4542-8DF8-171BF7C1CE6F}">
      <dsp:nvSpPr>
        <dsp:cNvPr id="0" name=""/>
        <dsp:cNvSpPr/>
      </dsp:nvSpPr>
      <dsp:spPr>
        <a:xfrm>
          <a:off x="3895968" y="1152341"/>
          <a:ext cx="1098919" cy="109891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“Parts”</a:t>
          </a:r>
        </a:p>
      </dsp:txBody>
      <dsp:txXfrm>
        <a:off x="4056901" y="1313274"/>
        <a:ext cx="777053" cy="777053"/>
      </dsp:txXfrm>
    </dsp:sp>
    <dsp:sp modelId="{19A557B4-BB2D-431D-BA14-9C5B4A154B55}">
      <dsp:nvSpPr>
        <dsp:cNvPr id="0" name=""/>
        <dsp:cNvSpPr/>
      </dsp:nvSpPr>
      <dsp:spPr>
        <a:xfrm>
          <a:off x="3290552" y="3015618"/>
          <a:ext cx="1098919" cy="109891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Specialized Services</a:t>
          </a:r>
        </a:p>
      </dsp:txBody>
      <dsp:txXfrm>
        <a:off x="3451485" y="3176551"/>
        <a:ext cx="777053" cy="777053"/>
      </dsp:txXfrm>
    </dsp:sp>
    <dsp:sp modelId="{4013E462-A40F-44BA-AEC4-8D097D4E635D}">
      <dsp:nvSpPr>
        <dsp:cNvPr id="0" name=""/>
        <dsp:cNvSpPr/>
      </dsp:nvSpPr>
      <dsp:spPr>
        <a:xfrm>
          <a:off x="1331387" y="3015618"/>
          <a:ext cx="1098919" cy="109891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DRY</a:t>
          </a:r>
          <a:endParaRPr lang="en-US" sz="1200" kern="1200" dirty="0"/>
        </a:p>
      </dsp:txBody>
      <dsp:txXfrm>
        <a:off x="1492320" y="3176551"/>
        <a:ext cx="777053" cy="777053"/>
      </dsp:txXfrm>
    </dsp:sp>
    <dsp:sp modelId="{1267EE48-3719-4903-875A-05B9C3A55EC4}">
      <dsp:nvSpPr>
        <dsp:cNvPr id="0" name=""/>
        <dsp:cNvSpPr/>
      </dsp:nvSpPr>
      <dsp:spPr>
        <a:xfrm>
          <a:off x="725972" y="1152341"/>
          <a:ext cx="1098919" cy="109891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Scale Out</a:t>
          </a:r>
        </a:p>
      </dsp:txBody>
      <dsp:txXfrm>
        <a:off x="886905" y="1313274"/>
        <a:ext cx="777053" cy="7770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199E3-8E26-4113-B989-E54E73D8E274}">
      <dsp:nvSpPr>
        <dsp:cNvPr id="0" name=""/>
        <dsp:cNvSpPr/>
      </dsp:nvSpPr>
      <dsp:spPr>
        <a:xfrm>
          <a:off x="937648" y="1476970"/>
          <a:ext cx="2105977" cy="1040470"/>
        </a:xfrm>
        <a:prstGeom prst="rightArrow">
          <a:avLst>
            <a:gd name="adj1" fmla="val 70000"/>
            <a:gd name="adj2" fmla="val 50000"/>
          </a:avLst>
        </a:prstGeom>
        <a:solidFill>
          <a:schemeClr val="lt1">
            <a:alpha val="90000"/>
            <a:tint val="40000"/>
            <a:hueOff val="0"/>
            <a:satOff val="0"/>
            <a:lumOff val="0"/>
            <a:alphaOff val="0"/>
          </a:schemeClr>
        </a:solidFill>
        <a:ln w="15875"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0" lvl="0" indent="0" algn="r" defTabSz="711200">
            <a:lnSpc>
              <a:spcPct val="90000"/>
            </a:lnSpc>
            <a:spcBef>
              <a:spcPct val="0"/>
            </a:spcBef>
            <a:spcAft>
              <a:spcPct val="35000"/>
            </a:spcAft>
            <a:buNone/>
          </a:pPr>
          <a:r>
            <a:rPr lang="en-US" sz="1600" kern="1200" dirty="0"/>
            <a:t>Create Environment</a:t>
          </a:r>
        </a:p>
      </dsp:txBody>
      <dsp:txXfrm>
        <a:off x="1464143" y="1633041"/>
        <a:ext cx="1215319" cy="728329"/>
      </dsp:txXfrm>
    </dsp:sp>
    <dsp:sp modelId="{7DA006CE-9F4C-4B72-A684-0ACD508D6921}">
      <dsp:nvSpPr>
        <dsp:cNvPr id="0" name=""/>
        <dsp:cNvSpPr/>
      </dsp:nvSpPr>
      <dsp:spPr>
        <a:xfrm>
          <a:off x="659086" y="1586144"/>
          <a:ext cx="870853" cy="863071"/>
        </a:xfrm>
        <a:prstGeom prst="ellips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Provision</a:t>
          </a:r>
        </a:p>
      </dsp:txBody>
      <dsp:txXfrm>
        <a:off x="786619" y="1712538"/>
        <a:ext cx="615787" cy="610283"/>
      </dsp:txXfrm>
    </dsp:sp>
    <dsp:sp modelId="{935D6F2E-31D9-4778-96C5-5A7C3E5CDD78}">
      <dsp:nvSpPr>
        <dsp:cNvPr id="0" name=""/>
        <dsp:cNvSpPr/>
      </dsp:nvSpPr>
      <dsp:spPr>
        <a:xfrm>
          <a:off x="4335264" y="1097232"/>
          <a:ext cx="2105977" cy="1840889"/>
        </a:xfrm>
        <a:prstGeom prst="rightArrow">
          <a:avLst>
            <a:gd name="adj1" fmla="val 70000"/>
            <a:gd name="adj2" fmla="val 50000"/>
          </a:avLst>
        </a:prstGeom>
        <a:solidFill>
          <a:schemeClr val="lt1">
            <a:alpha val="90000"/>
            <a:tint val="40000"/>
            <a:hueOff val="0"/>
            <a:satOff val="0"/>
            <a:lumOff val="0"/>
            <a:alphaOff val="0"/>
          </a:schemeClr>
        </a:solidFill>
        <a:ln w="15875"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0" lvl="0" indent="0" algn="r" defTabSz="711200">
            <a:lnSpc>
              <a:spcPct val="90000"/>
            </a:lnSpc>
            <a:spcBef>
              <a:spcPct val="0"/>
            </a:spcBef>
            <a:spcAft>
              <a:spcPct val="35000"/>
            </a:spcAft>
            <a:buNone/>
          </a:pPr>
          <a:r>
            <a:rPr lang="en-US" sz="1600" kern="1200" dirty="0"/>
            <a:t>Setup Application</a:t>
          </a:r>
        </a:p>
      </dsp:txBody>
      <dsp:txXfrm>
        <a:off x="4861758" y="1373365"/>
        <a:ext cx="1026664" cy="1288623"/>
      </dsp:txXfrm>
    </dsp:sp>
    <dsp:sp modelId="{964EF166-101B-4359-A530-E6CBD131F8F3}">
      <dsp:nvSpPr>
        <dsp:cNvPr id="0" name=""/>
        <dsp:cNvSpPr/>
      </dsp:nvSpPr>
      <dsp:spPr>
        <a:xfrm>
          <a:off x="2873242" y="958273"/>
          <a:ext cx="2006154" cy="2009639"/>
        </a:xfrm>
        <a:prstGeom prst="ellips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Deploy</a:t>
          </a:r>
        </a:p>
      </dsp:txBody>
      <dsp:txXfrm>
        <a:off x="3167036" y="1252578"/>
        <a:ext cx="1418566" cy="1421029"/>
      </dsp:txXfrm>
    </dsp:sp>
    <dsp:sp modelId="{F9C7FF10-303B-40E8-9DCC-DB4F516056E7}">
      <dsp:nvSpPr>
        <dsp:cNvPr id="0" name=""/>
        <dsp:cNvSpPr/>
      </dsp:nvSpPr>
      <dsp:spPr>
        <a:xfrm>
          <a:off x="9410870" y="1097232"/>
          <a:ext cx="302081" cy="1840889"/>
        </a:xfrm>
        <a:prstGeom prst="rightArrow">
          <a:avLst>
            <a:gd name="adj1" fmla="val 70000"/>
            <a:gd name="adj2" fmla="val 50000"/>
          </a:avLst>
        </a:prstGeom>
        <a:solidFill>
          <a:schemeClr val="lt1">
            <a:alpha val="90000"/>
            <a:tint val="4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403DA728-51B6-4E5B-9B0A-C9A3A172DBC0}">
      <dsp:nvSpPr>
        <dsp:cNvPr id="0" name=""/>
        <dsp:cNvSpPr/>
      </dsp:nvSpPr>
      <dsp:spPr>
        <a:xfrm>
          <a:off x="6186286" y="81623"/>
          <a:ext cx="3872113" cy="3872113"/>
        </a:xfrm>
        <a:prstGeom prst="ellips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Use</a:t>
          </a:r>
        </a:p>
      </dsp:txBody>
      <dsp:txXfrm>
        <a:off x="6753344" y="648681"/>
        <a:ext cx="2737997" cy="273799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762C5A-0EA0-4750-B6ED-8EDE47BBAF24}" type="datetimeFigureOut">
              <a:rPr lang="en-US" smtClean="0"/>
              <a:t>5/25/2017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6D4828-C5CC-4A33-BF6C-870AF6EC2C93}" type="slidenum">
              <a:rPr lang="en-US" smtClean="0"/>
              <a:t>‹#›</a:t>
            </a:fld>
            <a:endParaRPr lang="en-US"/>
          </a:p>
        </p:txBody>
      </p:sp>
    </p:spTree>
    <p:extLst>
      <p:ext uri="{BB962C8B-B14F-4D97-AF65-F5344CB8AC3E}">
        <p14:creationId xmlns:p14="http://schemas.microsoft.com/office/powerpoint/2010/main" val="3877652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going to talk about the</a:t>
            </a:r>
            <a:r>
              <a:rPr lang="en-US" baseline="0" dirty="0"/>
              <a:t> general concepts of Infrastructure as a Service and Platform as a Service. This talk will include a lot of architectural ideas and then we’ll show a bit on how to get some infrastructure deployed to Azure. Because I’ve worked primarily with Azure, this talk will focus on Azure, but the concepts behind it can be carried over to AWS. My main goal is to share the experience I’ve had consulting on and implementing custom apps in Azure and just sharing some of what I’ve learned about getting started on a project.</a:t>
            </a:r>
          </a:p>
        </p:txBody>
      </p:sp>
      <p:sp>
        <p:nvSpPr>
          <p:cNvPr id="4" name="Slide Number Placeholder 3"/>
          <p:cNvSpPr>
            <a:spLocks noGrp="1"/>
          </p:cNvSpPr>
          <p:nvPr>
            <p:ph type="sldNum" sz="quarter" idx="10"/>
          </p:nvPr>
        </p:nvSpPr>
        <p:spPr/>
        <p:txBody>
          <a:bodyPr/>
          <a:lstStyle/>
          <a:p>
            <a:fld id="{5E6D4828-C5CC-4A33-BF6C-870AF6EC2C93}" type="slidenum">
              <a:rPr lang="en-US" smtClean="0"/>
              <a:t>1</a:t>
            </a:fld>
            <a:endParaRPr lang="en-US"/>
          </a:p>
        </p:txBody>
      </p:sp>
    </p:spTree>
    <p:extLst>
      <p:ext uri="{BB962C8B-B14F-4D97-AF65-F5344CB8AC3E}">
        <p14:creationId xmlns:p14="http://schemas.microsoft.com/office/powerpoint/2010/main" val="3445603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Async</a:t>
            </a:r>
            <a:r>
              <a:rPr lang="en-US" dirty="0"/>
              <a:t> v Synchronous</a:t>
            </a:r>
          </a:p>
          <a:p>
            <a:r>
              <a:rPr lang="en-US" dirty="0"/>
              <a:t>	Queue</a:t>
            </a:r>
            <a:r>
              <a:rPr lang="en-US" baseline="0" dirty="0"/>
              <a:t> based patterns	</a:t>
            </a:r>
          </a:p>
          <a:p>
            <a:r>
              <a:rPr lang="en-US" baseline="0" dirty="0"/>
              <a:t>	</a:t>
            </a:r>
            <a:r>
              <a:rPr lang="en-US" baseline="0" dirty="0" err="1"/>
              <a:t>Async</a:t>
            </a:r>
            <a:r>
              <a:rPr lang="en-US" baseline="0" dirty="0"/>
              <a:t> coding that yields up the processor when threads are waiting on other things</a:t>
            </a:r>
          </a:p>
          <a:p>
            <a:r>
              <a:rPr lang="en-US" baseline="0" dirty="0"/>
              <a:t>	Especially thing about this for workflows that are inherently </a:t>
            </a:r>
            <a:r>
              <a:rPr lang="en-US" baseline="0" dirty="0" err="1"/>
              <a:t>async</a:t>
            </a:r>
            <a:r>
              <a:rPr lang="en-US" baseline="0" dirty="0"/>
              <a:t> (sending an email)</a:t>
            </a:r>
            <a:endParaRPr lang="en-US" dirty="0"/>
          </a:p>
          <a:p>
            <a:r>
              <a:rPr lang="en-US" dirty="0"/>
              <a:t>DRY</a:t>
            </a:r>
            <a:r>
              <a:rPr lang="en-US" baseline="0" dirty="0"/>
              <a:t> v Repetitive</a:t>
            </a:r>
          </a:p>
          <a:p>
            <a:r>
              <a:rPr lang="en-US" baseline="0" dirty="0"/>
              <a:t>	Cache data, don’t always go to data store</a:t>
            </a:r>
          </a:p>
          <a:p>
            <a:r>
              <a:rPr lang="en-US" baseline="0" dirty="0"/>
              <a:t>	Strongly consider how much you can leave on the client side once the client gets it (e.g. don’t re render menus server side for the </a:t>
            </a:r>
            <a:r>
              <a:rPr lang="en-US" baseline="0" dirty="0" err="1"/>
              <a:t>gazillionth</a:t>
            </a:r>
            <a:r>
              <a:rPr lang="en-US" baseline="0" dirty="0"/>
              <a:t> time for that user)</a:t>
            </a:r>
          </a:p>
          <a:p>
            <a:r>
              <a:rPr lang="en-US" baseline="0" dirty="0"/>
              <a:t>Chunky vs Monoliths</a:t>
            </a:r>
          </a:p>
          <a:p>
            <a:r>
              <a:rPr lang="en-US" baseline="0" dirty="0"/>
              <a:t>	Keep each deployable unit focused so that you can choose the right hosting mechanism.</a:t>
            </a:r>
          </a:p>
          <a:p>
            <a:r>
              <a:rPr lang="en-US" baseline="0" dirty="0"/>
              <a:t>	Don’t simply deploy VMs that have multiple processes running on them because that’s how you did it on </a:t>
            </a:r>
            <a:r>
              <a:rPr lang="en-US" baseline="0" dirty="0" err="1"/>
              <a:t>prem</a:t>
            </a:r>
            <a:endParaRPr lang="en-US" baseline="0" dirty="0"/>
          </a:p>
          <a:p>
            <a:r>
              <a:rPr lang="en-US" baseline="0" dirty="0"/>
              <a:t>	Scale down and up  so that you have reasonably high utilization metrics.</a:t>
            </a:r>
          </a:p>
          <a:p>
            <a:r>
              <a:rPr lang="en-US" baseline="0" dirty="0"/>
              <a:t>	Minimize the frameworks, </a:t>
            </a:r>
            <a:r>
              <a:rPr lang="en-US" baseline="0" dirty="0" err="1"/>
              <a:t>etc</a:t>
            </a:r>
            <a:r>
              <a:rPr lang="en-US" baseline="0" dirty="0"/>
              <a:t> on each unit.</a:t>
            </a:r>
          </a:p>
          <a:p>
            <a:r>
              <a:rPr lang="en-US" baseline="0" dirty="0"/>
              <a:t>Specialists and Generalists</a:t>
            </a:r>
          </a:p>
          <a:p>
            <a:pPr lvl="2"/>
            <a:r>
              <a:rPr lang="en-US" baseline="0" dirty="0"/>
              <a:t>Let SQL Be relational. Don’t store documents in </a:t>
            </a:r>
            <a:r>
              <a:rPr lang="en-US" baseline="0" dirty="0" err="1"/>
              <a:t>nvarchar</a:t>
            </a:r>
            <a:r>
              <a:rPr lang="en-US" baseline="0" dirty="0"/>
              <a:t>(max) or binary. Store them in blob storage or elsewhere</a:t>
            </a:r>
          </a:p>
          <a:p>
            <a:pPr lvl="2"/>
            <a:r>
              <a:rPr lang="en-US" baseline="0" dirty="0"/>
              <a:t>Each server, function, </a:t>
            </a:r>
            <a:r>
              <a:rPr lang="en-US" baseline="0" dirty="0" err="1"/>
              <a:t>etc</a:t>
            </a:r>
            <a:r>
              <a:rPr lang="en-US" baseline="0" dirty="0"/>
              <a:t> should have a single purpose.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Scale out not Up</a:t>
            </a:r>
          </a:p>
          <a:p>
            <a:r>
              <a:rPr lang="en-US" dirty="0"/>
              <a:t>	Don’t try to throw more raw performance at</a:t>
            </a:r>
            <a:r>
              <a:rPr lang="en-US" baseline="0" dirty="0"/>
              <a:t> it, make it go wide.</a:t>
            </a:r>
          </a:p>
          <a:p>
            <a:r>
              <a:rPr lang="en-US" baseline="0" dirty="0"/>
              <a:t>	There is a finite limit to up, but we can go very, very wide.</a:t>
            </a:r>
          </a:p>
          <a:p>
            <a:r>
              <a:rPr lang="en-US" baseline="0" dirty="0"/>
              <a:t>	Think of it as trying to build Facebook with Raspberry </a:t>
            </a:r>
            <a:r>
              <a:rPr lang="en-US" baseline="0" dirty="0" err="1"/>
              <a:t>Pis</a:t>
            </a:r>
            <a:r>
              <a:rPr lang="en-US" baseline="0" dirty="0"/>
              <a:t> as your servers.</a:t>
            </a:r>
            <a:endParaRPr lang="en-US" dirty="0"/>
          </a:p>
          <a:p>
            <a:r>
              <a:rPr lang="en-US" dirty="0"/>
              <a:t>Consider</a:t>
            </a:r>
            <a:r>
              <a:rPr lang="en-US" baseline="0" dirty="0"/>
              <a:t> sending </a:t>
            </a:r>
            <a:r>
              <a:rPr lang="en-US" dirty="0"/>
              <a:t>email:</a:t>
            </a:r>
          </a:p>
          <a:p>
            <a:r>
              <a:rPr lang="en-US" dirty="0"/>
              <a:t>	Email is </a:t>
            </a:r>
            <a:r>
              <a:rPr lang="en-US" dirty="0" err="1"/>
              <a:t>async</a:t>
            </a:r>
            <a:r>
              <a:rPr lang="en-US" dirty="0"/>
              <a:t> anyway!</a:t>
            </a:r>
          </a:p>
          <a:p>
            <a:r>
              <a:rPr lang="en-US" dirty="0"/>
              <a:t>	Don’t creat</a:t>
            </a:r>
            <a:r>
              <a:rPr lang="en-US" baseline="0" dirty="0"/>
              <a:t>e email on the main application thread.</a:t>
            </a:r>
            <a:endParaRPr lang="en-US" dirty="0"/>
          </a:p>
          <a:p>
            <a:r>
              <a:rPr lang="en-US" dirty="0"/>
              <a:t>	Send</a:t>
            </a:r>
            <a:r>
              <a:rPr lang="en-US" baseline="0" dirty="0"/>
              <a:t> a message to a queue with some basic info on what should be in the email (type of message)</a:t>
            </a:r>
          </a:p>
          <a:p>
            <a:r>
              <a:rPr lang="en-US" baseline="0" dirty="0"/>
              <a:t>	Have some consumer listening to that queue that picks it up and does the formatting and sends it.</a:t>
            </a:r>
            <a:endParaRPr lang="en-US" dirty="0"/>
          </a:p>
        </p:txBody>
      </p:sp>
      <p:sp>
        <p:nvSpPr>
          <p:cNvPr id="4" name="Slide Number Placeholder 3"/>
          <p:cNvSpPr>
            <a:spLocks noGrp="1"/>
          </p:cNvSpPr>
          <p:nvPr>
            <p:ph type="sldNum" sz="quarter" idx="10"/>
          </p:nvPr>
        </p:nvSpPr>
        <p:spPr/>
        <p:txBody>
          <a:bodyPr/>
          <a:lstStyle/>
          <a:p>
            <a:fld id="{5E6D4828-C5CC-4A33-BF6C-870AF6EC2C93}" type="slidenum">
              <a:rPr lang="en-US" smtClean="0"/>
              <a:t>14</a:t>
            </a:fld>
            <a:endParaRPr lang="en-US"/>
          </a:p>
        </p:txBody>
      </p:sp>
    </p:spTree>
    <p:extLst>
      <p:ext uri="{BB962C8B-B14F-4D97-AF65-F5344CB8AC3E}">
        <p14:creationId xmlns:p14="http://schemas.microsoft.com/office/powerpoint/2010/main" val="1508539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Wide, not Tall</a:t>
            </a:r>
          </a:p>
          <a:p>
            <a:r>
              <a:rPr lang="en-US" dirty="0"/>
              <a:t>	-C</a:t>
            </a:r>
            <a:r>
              <a:rPr lang="en-US" baseline="0" dirty="0"/>
              <a:t>loud scales OUT, but scaling up is hard.</a:t>
            </a:r>
            <a:endParaRPr lang="en-US" dirty="0"/>
          </a:p>
          <a:p>
            <a:r>
              <a:rPr lang="en-US" dirty="0"/>
              <a:t>Asynchronous as much as possible</a:t>
            </a:r>
          </a:p>
          <a:p>
            <a:pPr lvl="1"/>
            <a:r>
              <a:rPr lang="en-US" dirty="0"/>
              <a:t>Message Queues, Topics, Event Hubs, </a:t>
            </a:r>
            <a:r>
              <a:rPr lang="en-US" dirty="0" err="1"/>
              <a:t>etc</a:t>
            </a:r>
            <a:endParaRPr lang="en-US" dirty="0"/>
          </a:p>
          <a:p>
            <a:r>
              <a:rPr lang="en-US" dirty="0"/>
              <a:t>Drive Web Apps from REST APIs</a:t>
            </a:r>
          </a:p>
          <a:p>
            <a:pPr lvl="1"/>
            <a:r>
              <a:rPr lang="en-US" dirty="0"/>
              <a:t>No “Kitchen sink” post backs</a:t>
            </a:r>
          </a:p>
          <a:p>
            <a:r>
              <a:rPr lang="en-US" dirty="0"/>
              <a:t>Aggressive Caching</a:t>
            </a:r>
          </a:p>
          <a:p>
            <a:r>
              <a:rPr lang="en-US" dirty="0"/>
              <a:t>Eventual Consistency</a:t>
            </a:r>
          </a:p>
          <a:p>
            <a:r>
              <a:rPr lang="en-US" dirty="0"/>
              <a:t>Log or die</a:t>
            </a:r>
          </a:p>
          <a:p>
            <a:r>
              <a:rPr lang="en-US" dirty="0"/>
              <a:t>Use Resource Groups to organize</a:t>
            </a:r>
          </a:p>
          <a:p>
            <a:endParaRPr lang="en-US" dirty="0"/>
          </a:p>
        </p:txBody>
      </p:sp>
      <p:sp>
        <p:nvSpPr>
          <p:cNvPr id="4" name="Slide Number Placeholder 3"/>
          <p:cNvSpPr>
            <a:spLocks noGrp="1"/>
          </p:cNvSpPr>
          <p:nvPr>
            <p:ph type="sldNum" sz="quarter" idx="10"/>
          </p:nvPr>
        </p:nvSpPr>
        <p:spPr/>
        <p:txBody>
          <a:bodyPr/>
          <a:lstStyle/>
          <a:p>
            <a:fld id="{5E6D4828-C5CC-4A33-BF6C-870AF6EC2C93}" type="slidenum">
              <a:rPr lang="en-US" smtClean="0"/>
              <a:t>16</a:t>
            </a:fld>
            <a:endParaRPr lang="en-US"/>
          </a:p>
        </p:txBody>
      </p:sp>
    </p:spTree>
    <p:extLst>
      <p:ext uri="{BB962C8B-B14F-4D97-AF65-F5344CB8AC3E}">
        <p14:creationId xmlns:p14="http://schemas.microsoft.com/office/powerpoint/2010/main" val="484137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Discuss</a:t>
            </a:r>
            <a:r>
              <a:rPr lang="en-US" baseline="0" dirty="0"/>
              <a:t> </a:t>
            </a:r>
            <a:r>
              <a:rPr lang="en-US" baseline="0" dirty="0" err="1"/>
              <a:t>uniquestring</a:t>
            </a:r>
            <a:endParaRPr lang="en-US" baseline="0" dirty="0"/>
          </a:p>
          <a:p>
            <a:pPr marL="228600" indent="-228600">
              <a:buAutoNum type="arabicPeriod"/>
            </a:pPr>
            <a:r>
              <a:rPr lang="en-US" baseline="0" dirty="0"/>
              <a:t>Discuss credentials/secure string</a:t>
            </a:r>
          </a:p>
          <a:p>
            <a:pPr marL="228600" indent="-228600">
              <a:buAutoNum type="arabicPeriod"/>
            </a:pPr>
            <a:r>
              <a:rPr lang="en-US" baseline="0" dirty="0"/>
              <a:t>Discuss </a:t>
            </a:r>
            <a:r>
              <a:rPr lang="en-US" baseline="0" dirty="0" err="1"/>
              <a:t>keyvault</a:t>
            </a:r>
            <a:endParaRPr lang="en-US" baseline="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Discuss </a:t>
            </a:r>
            <a:r>
              <a:rPr lang="en-US" baseline="0" dirty="0" err="1"/>
              <a:t>params</a:t>
            </a:r>
            <a:r>
              <a:rPr lang="en-US" baseline="0" dirty="0"/>
              <a:t> file and also how to add </a:t>
            </a:r>
            <a:r>
              <a:rPr lang="en-US" baseline="0" dirty="0" err="1"/>
              <a:t>params</a:t>
            </a:r>
            <a:r>
              <a:rPr lang="en-US" baseline="0" dirty="0"/>
              <a:t> direct from </a:t>
            </a:r>
            <a:r>
              <a:rPr lang="en-US" sz="1200" b="0" kern="1200" dirty="0">
                <a:solidFill>
                  <a:schemeClr val="tx1"/>
                </a:solidFill>
                <a:effectLst/>
                <a:latin typeface="+mn-lt"/>
                <a:ea typeface="+mn-ea"/>
                <a:cs typeface="+mn-cs"/>
              </a:rPr>
              <a:t>New-</a:t>
            </a:r>
            <a:r>
              <a:rPr lang="en-US" sz="1200" b="0" kern="1200" dirty="0" err="1">
                <a:solidFill>
                  <a:schemeClr val="tx1"/>
                </a:solidFill>
                <a:effectLst/>
                <a:latin typeface="+mn-lt"/>
                <a:ea typeface="+mn-ea"/>
                <a:cs typeface="+mn-cs"/>
              </a:rPr>
              <a:t>AzureRmResourceGroupDeployment</a:t>
            </a:r>
            <a:endParaRPr lang="en-US" sz="1200" b="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kern="1200" dirty="0">
                <a:solidFill>
                  <a:schemeClr val="tx1"/>
                </a:solidFill>
                <a:effectLst/>
                <a:latin typeface="+mn-lt"/>
                <a:ea typeface="+mn-ea"/>
                <a:cs typeface="+mn-cs"/>
              </a:rPr>
              <a:t>Beware</a:t>
            </a:r>
            <a:r>
              <a:rPr lang="en-US" sz="1200" b="0" kern="1200" baseline="0" dirty="0">
                <a:solidFill>
                  <a:schemeClr val="tx1"/>
                </a:solidFill>
                <a:effectLst/>
                <a:latin typeface="+mn-lt"/>
                <a:ea typeface="+mn-ea"/>
                <a:cs typeface="+mn-cs"/>
              </a:rPr>
              <a:t> “SELECT” mode (</a:t>
            </a:r>
            <a:r>
              <a:rPr lang="en-US" sz="1200" b="0" kern="1200" baseline="0">
                <a:solidFill>
                  <a:schemeClr val="tx1"/>
                </a:solidFill>
                <a:effectLst/>
                <a:latin typeface="+mn-lt"/>
                <a:ea typeface="+mn-ea"/>
                <a:cs typeface="+mn-cs"/>
              </a:rPr>
              <a:t>quick edit)</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6D4828-C5CC-4A33-BF6C-870AF6EC2C93}" type="slidenum">
              <a:rPr lang="en-US" smtClean="0"/>
              <a:t>21</a:t>
            </a:fld>
            <a:endParaRPr lang="en-US"/>
          </a:p>
        </p:txBody>
      </p:sp>
    </p:spTree>
    <p:extLst>
      <p:ext uri="{BB962C8B-B14F-4D97-AF65-F5344CB8AC3E}">
        <p14:creationId xmlns:p14="http://schemas.microsoft.com/office/powerpoint/2010/main" val="2241242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hiring!</a:t>
            </a:r>
          </a:p>
        </p:txBody>
      </p:sp>
      <p:sp>
        <p:nvSpPr>
          <p:cNvPr id="4" name="Slide Number Placeholder 3"/>
          <p:cNvSpPr>
            <a:spLocks noGrp="1"/>
          </p:cNvSpPr>
          <p:nvPr>
            <p:ph type="sldNum" sz="quarter" idx="10"/>
          </p:nvPr>
        </p:nvSpPr>
        <p:spPr/>
        <p:txBody>
          <a:bodyPr/>
          <a:lstStyle/>
          <a:p>
            <a:fld id="{5E6D4828-C5CC-4A33-BF6C-870AF6EC2C93}" type="slidenum">
              <a:rPr lang="en-US" smtClean="0"/>
              <a:t>2</a:t>
            </a:fld>
            <a:endParaRPr lang="en-US"/>
          </a:p>
        </p:txBody>
      </p:sp>
    </p:spTree>
    <p:extLst>
      <p:ext uri="{BB962C8B-B14F-4D97-AF65-F5344CB8AC3E}">
        <p14:creationId xmlns:p14="http://schemas.microsoft.com/office/powerpoint/2010/main" val="2001372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E6D4828-C5CC-4A33-BF6C-870AF6EC2C93}" type="slidenum">
              <a:rPr lang="en-US" smtClean="0"/>
              <a:t>4</a:t>
            </a:fld>
            <a:endParaRPr lang="en-US"/>
          </a:p>
        </p:txBody>
      </p:sp>
    </p:spTree>
    <p:extLst>
      <p:ext uri="{BB962C8B-B14F-4D97-AF65-F5344CB8AC3E}">
        <p14:creationId xmlns:p14="http://schemas.microsoft.com/office/powerpoint/2010/main" val="3793737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“as</a:t>
            </a:r>
            <a:r>
              <a:rPr lang="en-US" baseline="0" dirty="0"/>
              <a:t> a service” ultimately comes down to what are you managing? </a:t>
            </a:r>
          </a:p>
          <a:p>
            <a:r>
              <a:rPr lang="en-US" baseline="0" dirty="0"/>
              <a:t>IaaS has you thinking like IT</a:t>
            </a:r>
          </a:p>
          <a:p>
            <a:r>
              <a:rPr lang="en-US" baseline="0" dirty="0"/>
              <a:t>PaaS/</a:t>
            </a:r>
            <a:r>
              <a:rPr lang="en-US" baseline="0" dirty="0" err="1"/>
              <a:t>FaaS</a:t>
            </a:r>
            <a:r>
              <a:rPr lang="en-US" baseline="0" dirty="0"/>
              <a:t> have you thinking like development</a:t>
            </a:r>
          </a:p>
          <a:p>
            <a:r>
              <a:rPr lang="en-US" baseline="0" dirty="0"/>
              <a:t>SaaS has you thinking like the business</a:t>
            </a:r>
          </a:p>
        </p:txBody>
      </p:sp>
      <p:sp>
        <p:nvSpPr>
          <p:cNvPr id="4" name="Slide Number Placeholder 3"/>
          <p:cNvSpPr>
            <a:spLocks noGrp="1"/>
          </p:cNvSpPr>
          <p:nvPr>
            <p:ph type="sldNum" sz="quarter" idx="10"/>
          </p:nvPr>
        </p:nvSpPr>
        <p:spPr/>
        <p:txBody>
          <a:bodyPr/>
          <a:lstStyle/>
          <a:p>
            <a:fld id="{5E6D4828-C5CC-4A33-BF6C-870AF6EC2C93}" type="slidenum">
              <a:rPr lang="en-US" smtClean="0"/>
              <a:t>5</a:t>
            </a:fld>
            <a:endParaRPr lang="en-US"/>
          </a:p>
        </p:txBody>
      </p:sp>
    </p:spTree>
    <p:extLst>
      <p:ext uri="{BB962C8B-B14F-4D97-AF65-F5344CB8AC3E}">
        <p14:creationId xmlns:p14="http://schemas.microsoft.com/office/powerpoint/2010/main" val="1151284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you think about it, it wasn’t that long ago when we had only cloud services and storage. The Azure service offerings have grown RAPIDLY.</a:t>
            </a:r>
            <a:endParaRPr lang="en-US" dirty="0"/>
          </a:p>
        </p:txBody>
      </p:sp>
      <p:sp>
        <p:nvSpPr>
          <p:cNvPr id="4" name="Slide Number Placeholder 3"/>
          <p:cNvSpPr>
            <a:spLocks noGrp="1"/>
          </p:cNvSpPr>
          <p:nvPr>
            <p:ph type="sldNum" sz="quarter" idx="10"/>
          </p:nvPr>
        </p:nvSpPr>
        <p:spPr/>
        <p:txBody>
          <a:bodyPr/>
          <a:lstStyle/>
          <a:p>
            <a:fld id="{5E6D4828-C5CC-4A33-BF6C-870AF6EC2C93}" type="slidenum">
              <a:rPr lang="en-US" smtClean="0"/>
              <a:t>6</a:t>
            </a:fld>
            <a:endParaRPr lang="en-US"/>
          </a:p>
        </p:txBody>
      </p:sp>
    </p:spTree>
    <p:extLst>
      <p:ext uri="{BB962C8B-B14F-4D97-AF65-F5344CB8AC3E}">
        <p14:creationId xmlns:p14="http://schemas.microsoft.com/office/powerpoint/2010/main" val="1774780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an illustration, there’s no math here. Control vs management effort will vary with what you need to do.</a:t>
            </a:r>
            <a:endParaRPr lang="en-US" dirty="0"/>
          </a:p>
        </p:txBody>
      </p:sp>
      <p:sp>
        <p:nvSpPr>
          <p:cNvPr id="4" name="Slide Number Placeholder 3"/>
          <p:cNvSpPr>
            <a:spLocks noGrp="1"/>
          </p:cNvSpPr>
          <p:nvPr>
            <p:ph type="sldNum" sz="quarter" idx="10"/>
          </p:nvPr>
        </p:nvSpPr>
        <p:spPr/>
        <p:txBody>
          <a:bodyPr/>
          <a:lstStyle/>
          <a:p>
            <a:fld id="{5E6D4828-C5CC-4A33-BF6C-870AF6EC2C93}" type="slidenum">
              <a:rPr lang="en-US" smtClean="0"/>
              <a:t>8</a:t>
            </a:fld>
            <a:endParaRPr lang="en-US"/>
          </a:p>
        </p:txBody>
      </p:sp>
    </p:spTree>
    <p:extLst>
      <p:ext uri="{BB962C8B-B14F-4D97-AF65-F5344CB8AC3E}">
        <p14:creationId xmlns:p14="http://schemas.microsoft.com/office/powerpoint/2010/main" val="1853757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 lines are blurring.</a:t>
            </a:r>
          </a:p>
          <a:p>
            <a:r>
              <a:rPr lang="en-US" dirty="0"/>
              <a:t>VM Scale</a:t>
            </a:r>
            <a:r>
              <a:rPr lang="en-US" baseline="0" dirty="0"/>
              <a:t> Sets simplify bursting in IaaS</a:t>
            </a:r>
          </a:p>
          <a:p>
            <a:r>
              <a:rPr lang="en-US" baseline="0" dirty="0"/>
              <a:t>Premium App Services control networking.</a:t>
            </a:r>
            <a:endParaRPr lang="en-US" dirty="0"/>
          </a:p>
        </p:txBody>
      </p:sp>
      <p:sp>
        <p:nvSpPr>
          <p:cNvPr id="4" name="Slide Number Placeholder 3"/>
          <p:cNvSpPr>
            <a:spLocks noGrp="1"/>
          </p:cNvSpPr>
          <p:nvPr>
            <p:ph type="sldNum" sz="quarter" idx="10"/>
          </p:nvPr>
        </p:nvSpPr>
        <p:spPr/>
        <p:txBody>
          <a:bodyPr/>
          <a:lstStyle/>
          <a:p>
            <a:fld id="{5E6D4828-C5CC-4A33-BF6C-870AF6EC2C93}" type="slidenum">
              <a:rPr lang="en-US" smtClean="0"/>
              <a:t>10</a:t>
            </a:fld>
            <a:endParaRPr lang="en-US"/>
          </a:p>
        </p:txBody>
      </p:sp>
    </p:spTree>
    <p:extLst>
      <p:ext uri="{BB962C8B-B14F-4D97-AF65-F5344CB8AC3E}">
        <p14:creationId xmlns:p14="http://schemas.microsoft.com/office/powerpoint/2010/main" val="899126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you think about it, it wasn’t that long ago when we had only cloud services and storage. The Azure service offerings have grown RAPIDLY.</a:t>
            </a:r>
            <a:endParaRPr lang="en-US" dirty="0"/>
          </a:p>
        </p:txBody>
      </p:sp>
      <p:sp>
        <p:nvSpPr>
          <p:cNvPr id="4" name="Slide Number Placeholder 3"/>
          <p:cNvSpPr>
            <a:spLocks noGrp="1"/>
          </p:cNvSpPr>
          <p:nvPr>
            <p:ph type="sldNum" sz="quarter" idx="10"/>
          </p:nvPr>
        </p:nvSpPr>
        <p:spPr/>
        <p:txBody>
          <a:bodyPr/>
          <a:lstStyle/>
          <a:p>
            <a:fld id="{5E6D4828-C5CC-4A33-BF6C-870AF6EC2C93}" type="slidenum">
              <a:rPr lang="en-US" smtClean="0"/>
              <a:t>12</a:t>
            </a:fld>
            <a:endParaRPr lang="en-US"/>
          </a:p>
        </p:txBody>
      </p:sp>
    </p:spTree>
    <p:extLst>
      <p:ext uri="{BB962C8B-B14F-4D97-AF65-F5344CB8AC3E}">
        <p14:creationId xmlns:p14="http://schemas.microsoft.com/office/powerpoint/2010/main" val="562486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you think about it, it wasn’t that long ago when we had only cloud services and storage. The Azure service offerings have grown RAPIDLY.</a:t>
            </a:r>
            <a:endParaRPr lang="en-US" dirty="0"/>
          </a:p>
        </p:txBody>
      </p:sp>
      <p:sp>
        <p:nvSpPr>
          <p:cNvPr id="4" name="Slide Number Placeholder 3"/>
          <p:cNvSpPr>
            <a:spLocks noGrp="1"/>
          </p:cNvSpPr>
          <p:nvPr>
            <p:ph type="sldNum" sz="quarter" idx="10"/>
          </p:nvPr>
        </p:nvSpPr>
        <p:spPr/>
        <p:txBody>
          <a:bodyPr/>
          <a:lstStyle/>
          <a:p>
            <a:fld id="{5E6D4828-C5CC-4A33-BF6C-870AF6EC2C93}" type="slidenum">
              <a:rPr lang="en-US" smtClean="0"/>
              <a:t>13</a:t>
            </a:fld>
            <a:endParaRPr lang="en-US"/>
          </a:p>
        </p:txBody>
      </p:sp>
    </p:spTree>
    <p:extLst>
      <p:ext uri="{BB962C8B-B14F-4D97-AF65-F5344CB8AC3E}">
        <p14:creationId xmlns:p14="http://schemas.microsoft.com/office/powerpoint/2010/main" val="2032058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C61636-982F-4764-883B-3EE48AF248AF}"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31C87-620D-4ED6-81EB-9D50B832E10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246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C61636-982F-4764-883B-3EE48AF248AF}"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31C87-620D-4ED6-81EB-9D50B832E10C}" type="slidenum">
              <a:rPr lang="en-US" smtClean="0"/>
              <a:t>‹#›</a:t>
            </a:fld>
            <a:endParaRPr lang="en-US"/>
          </a:p>
        </p:txBody>
      </p:sp>
    </p:spTree>
    <p:extLst>
      <p:ext uri="{BB962C8B-B14F-4D97-AF65-F5344CB8AC3E}">
        <p14:creationId xmlns:p14="http://schemas.microsoft.com/office/powerpoint/2010/main" val="2569778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C61636-982F-4764-883B-3EE48AF248AF}"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31C87-620D-4ED6-81EB-9D50B832E10C}" type="slidenum">
              <a:rPr lang="en-US" smtClean="0"/>
              <a:t>‹#›</a:t>
            </a:fld>
            <a:endParaRPr lang="en-US"/>
          </a:p>
        </p:txBody>
      </p:sp>
    </p:spTree>
    <p:extLst>
      <p:ext uri="{BB962C8B-B14F-4D97-AF65-F5344CB8AC3E}">
        <p14:creationId xmlns:p14="http://schemas.microsoft.com/office/powerpoint/2010/main" val="3559585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C61636-982F-4764-883B-3EE48AF248AF}"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31C87-620D-4ED6-81EB-9D50B832E10C}" type="slidenum">
              <a:rPr lang="en-US" smtClean="0"/>
              <a:t>‹#›</a:t>
            </a:fld>
            <a:endParaRPr lang="en-US"/>
          </a:p>
        </p:txBody>
      </p:sp>
    </p:spTree>
    <p:extLst>
      <p:ext uri="{BB962C8B-B14F-4D97-AF65-F5344CB8AC3E}">
        <p14:creationId xmlns:p14="http://schemas.microsoft.com/office/powerpoint/2010/main" val="773133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C61636-982F-4764-883B-3EE48AF248AF}"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31C87-620D-4ED6-81EB-9D50B832E10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918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C61636-982F-4764-883B-3EE48AF248AF}" type="datetimeFigureOut">
              <a:rPr lang="en-US" smtClean="0"/>
              <a:t>5/25/2017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31C87-620D-4ED6-81EB-9D50B832E10C}" type="slidenum">
              <a:rPr lang="en-US" smtClean="0"/>
              <a:t>‹#›</a:t>
            </a:fld>
            <a:endParaRPr lang="en-US"/>
          </a:p>
        </p:txBody>
      </p:sp>
    </p:spTree>
    <p:extLst>
      <p:ext uri="{BB962C8B-B14F-4D97-AF65-F5344CB8AC3E}">
        <p14:creationId xmlns:p14="http://schemas.microsoft.com/office/powerpoint/2010/main" val="49296326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C61636-982F-4764-883B-3EE48AF248AF}" type="datetimeFigureOut">
              <a:rPr lang="en-US" smtClean="0"/>
              <a:t>5/25/2017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F31C87-620D-4ED6-81EB-9D50B832E10C}" type="slidenum">
              <a:rPr lang="en-US" smtClean="0"/>
              <a:t>‹#›</a:t>
            </a:fld>
            <a:endParaRPr lang="en-US"/>
          </a:p>
        </p:txBody>
      </p:sp>
    </p:spTree>
    <p:extLst>
      <p:ext uri="{BB962C8B-B14F-4D97-AF65-F5344CB8AC3E}">
        <p14:creationId xmlns:p14="http://schemas.microsoft.com/office/powerpoint/2010/main" val="318953897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C61636-982F-4764-883B-3EE48AF248AF}" type="datetimeFigureOut">
              <a:rPr lang="en-US" smtClean="0"/>
              <a:t>5/25/2017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F31C87-620D-4ED6-81EB-9D50B832E10C}" type="slidenum">
              <a:rPr lang="en-US" smtClean="0"/>
              <a:t>‹#›</a:t>
            </a:fld>
            <a:endParaRPr lang="en-US"/>
          </a:p>
        </p:txBody>
      </p:sp>
    </p:spTree>
    <p:extLst>
      <p:ext uri="{BB962C8B-B14F-4D97-AF65-F5344CB8AC3E}">
        <p14:creationId xmlns:p14="http://schemas.microsoft.com/office/powerpoint/2010/main" val="1183185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4C61636-982F-4764-883B-3EE48AF248AF}" type="datetimeFigureOut">
              <a:rPr lang="en-US" smtClean="0"/>
              <a:t>5/25/2017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EF31C87-620D-4ED6-81EB-9D50B832E10C}" type="slidenum">
              <a:rPr lang="en-US" smtClean="0"/>
              <a:t>‹#›</a:t>
            </a:fld>
            <a:endParaRPr lang="en-US"/>
          </a:p>
        </p:txBody>
      </p:sp>
    </p:spTree>
    <p:extLst>
      <p:ext uri="{BB962C8B-B14F-4D97-AF65-F5344CB8AC3E}">
        <p14:creationId xmlns:p14="http://schemas.microsoft.com/office/powerpoint/2010/main" val="151685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4C61636-982F-4764-883B-3EE48AF248AF}" type="datetimeFigureOut">
              <a:rPr lang="en-US" smtClean="0"/>
              <a:t>5/25/2017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EF31C87-620D-4ED6-81EB-9D50B832E10C}" type="slidenum">
              <a:rPr lang="en-US" smtClean="0"/>
              <a:t>‹#›</a:t>
            </a:fld>
            <a:endParaRPr lang="en-US"/>
          </a:p>
        </p:txBody>
      </p:sp>
    </p:spTree>
    <p:extLst>
      <p:ext uri="{BB962C8B-B14F-4D97-AF65-F5344CB8AC3E}">
        <p14:creationId xmlns:p14="http://schemas.microsoft.com/office/powerpoint/2010/main" val="420553845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4C61636-982F-4764-883B-3EE48AF248AF}" type="datetimeFigureOut">
              <a:rPr lang="en-US" smtClean="0"/>
              <a:t>5/25/2017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31C87-620D-4ED6-81EB-9D50B832E10C}" type="slidenum">
              <a:rPr lang="en-US" smtClean="0"/>
              <a:t>‹#›</a:t>
            </a:fld>
            <a:endParaRPr lang="en-US"/>
          </a:p>
        </p:txBody>
      </p:sp>
    </p:spTree>
    <p:extLst>
      <p:ext uri="{BB962C8B-B14F-4D97-AF65-F5344CB8AC3E}">
        <p14:creationId xmlns:p14="http://schemas.microsoft.com/office/powerpoint/2010/main" val="2541831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4C61636-982F-4764-883B-3EE48AF248AF}" type="datetimeFigureOut">
              <a:rPr lang="en-US" smtClean="0"/>
              <a:t>5/25/2017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EF31C87-620D-4ED6-81EB-9D50B832E10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1024"/>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ocs.microsoft.com/en-us/azure/templates/" TargetMode="External"/><Relationship Id="rId7" Type="http://schemas.openxmlformats.org/officeDocument/2006/relationships/hyperlink" Target="http://download.microsoft.com/download/8/E/1/8E1DBEFA-CECE-4DC9-A813-93520A5D7CFE/World%20Class%20ARM%20Templates%20-%20Considerations%20and%20Proven%20Practices.pdf" TargetMode="External"/><Relationship Id="rId2" Type="http://schemas.openxmlformats.org/officeDocument/2006/relationships/hyperlink" Target="https://docs.microsoft.com/en-us/azure/architecture/patterns/" TargetMode="External"/><Relationship Id="rId1" Type="http://schemas.openxmlformats.org/officeDocument/2006/relationships/slideLayout" Target="../slideLayouts/slideLayout2.xml"/><Relationship Id="rId6" Type="http://schemas.openxmlformats.org/officeDocument/2006/relationships/hyperlink" Target="https://resources.azure.com/" TargetMode="External"/><Relationship Id="rId5" Type="http://schemas.openxmlformats.org/officeDocument/2006/relationships/hyperlink" Target="https://github.com/Azure/azure-quickstart-templates" TargetMode="External"/><Relationship Id="rId4" Type="http://schemas.openxmlformats.org/officeDocument/2006/relationships/hyperlink" Target="https://docs.microsoft.com/en-us/azure/azure-resource-manager/resource-group-template-function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Microsoft Azure</a:t>
            </a:r>
          </a:p>
        </p:txBody>
      </p:sp>
      <p:sp>
        <p:nvSpPr>
          <p:cNvPr id="3" name="Subtitle 2"/>
          <p:cNvSpPr>
            <a:spLocks noGrp="1"/>
          </p:cNvSpPr>
          <p:nvPr>
            <p:ph type="subTitle" idx="1"/>
          </p:nvPr>
        </p:nvSpPr>
        <p:spPr/>
        <p:txBody>
          <a:bodyPr>
            <a:normAutofit fontScale="70000" lnSpcReduction="20000"/>
          </a:bodyPr>
          <a:lstStyle/>
          <a:p>
            <a:r>
              <a:rPr lang="en-US" dirty="0"/>
              <a:t>A Look at Planning and Provisioning Infrastructure and Platform as a Service</a:t>
            </a:r>
          </a:p>
          <a:p>
            <a:endParaRPr lang="en-US" dirty="0"/>
          </a:p>
          <a:p>
            <a:r>
              <a:rPr lang="en-US" dirty="0"/>
              <a:t>Presented by Jim Leonardo</a:t>
            </a:r>
          </a:p>
        </p:txBody>
      </p:sp>
      <p:pic>
        <p:nvPicPr>
          <p:cNvPr id="2050" name="Picture 2" descr="File:U.S. Air Force firefighters, with the 110th Airlift Wing, Michigan Air National Guard, shoot a fire hose during pump operations at the W.K. Kellogg Airport in Battle Creek, Mich., Aug. 5, 2012 120805-F-LI010-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5509" y="1312898"/>
            <a:ext cx="3430172" cy="2744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054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Scenarios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53713238"/>
              </p:ext>
            </p:extLst>
          </p:nvPr>
        </p:nvGraphicFramePr>
        <p:xfrm>
          <a:off x="1096963" y="1846263"/>
          <a:ext cx="10058397" cy="2763520"/>
        </p:xfrm>
        <a:graphic>
          <a:graphicData uri="http://schemas.openxmlformats.org/drawingml/2006/table">
            <a:tbl>
              <a:tblPr firstRow="1" bandRow="1">
                <a:solidFill>
                  <a:srgbClr val="0078D7"/>
                </a:solidFill>
                <a:tableStyleId>{5C22544A-7EE6-4342-B048-85BDC9FD1C3A}</a:tableStyleId>
              </a:tblPr>
              <a:tblGrid>
                <a:gridCol w="3352799">
                  <a:extLst>
                    <a:ext uri="{9D8B030D-6E8A-4147-A177-3AD203B41FA5}">
                      <a16:colId xmlns:a16="http://schemas.microsoft.com/office/drawing/2014/main" val="3482005551"/>
                    </a:ext>
                  </a:extLst>
                </a:gridCol>
                <a:gridCol w="3352799">
                  <a:extLst>
                    <a:ext uri="{9D8B030D-6E8A-4147-A177-3AD203B41FA5}">
                      <a16:colId xmlns:a16="http://schemas.microsoft.com/office/drawing/2014/main" val="704305059"/>
                    </a:ext>
                  </a:extLst>
                </a:gridCol>
                <a:gridCol w="3352799">
                  <a:extLst>
                    <a:ext uri="{9D8B030D-6E8A-4147-A177-3AD203B41FA5}">
                      <a16:colId xmlns:a16="http://schemas.microsoft.com/office/drawing/2014/main" val="3231990968"/>
                    </a:ext>
                  </a:extLst>
                </a:gridCol>
              </a:tblGrid>
              <a:tr h="370840">
                <a:tc>
                  <a:txBody>
                    <a:bodyPr/>
                    <a:lstStyle/>
                    <a:p>
                      <a:r>
                        <a:rPr lang="en-US" dirty="0"/>
                        <a:t>“On </a:t>
                      </a:r>
                      <a:r>
                        <a:rPr lang="en-US" dirty="0" err="1"/>
                        <a:t>Prem</a:t>
                      </a:r>
                      <a:r>
                        <a:rPr lang="en-US" dirty="0"/>
                        <a:t>”</a:t>
                      </a:r>
                    </a:p>
                  </a:txBody>
                  <a:tcPr marL="87465" marR="87465">
                    <a:solidFill>
                      <a:srgbClr val="002060"/>
                    </a:solidFill>
                  </a:tcPr>
                </a:tc>
                <a:tc>
                  <a:txBody>
                    <a:bodyPr/>
                    <a:lstStyle/>
                    <a:p>
                      <a:r>
                        <a:rPr lang="en-US" dirty="0"/>
                        <a:t>IaaS</a:t>
                      </a:r>
                    </a:p>
                  </a:txBody>
                  <a:tcPr marL="87465" marR="87465">
                    <a:solidFill>
                      <a:srgbClr val="0078D7"/>
                    </a:solidFill>
                  </a:tcPr>
                </a:tc>
                <a:tc>
                  <a:txBody>
                    <a:bodyPr/>
                    <a:lstStyle/>
                    <a:p>
                      <a:r>
                        <a:rPr lang="en-US" dirty="0"/>
                        <a:t>PaaS</a:t>
                      </a:r>
                    </a:p>
                  </a:txBody>
                  <a:tcPr marL="87465" marR="87465">
                    <a:solidFill>
                      <a:srgbClr val="0078D7"/>
                    </a:solidFill>
                  </a:tcPr>
                </a:tc>
                <a:extLst>
                  <a:ext uri="{0D108BD9-81ED-4DB2-BD59-A6C34878D82A}">
                    <a16:rowId xmlns:a16="http://schemas.microsoft.com/office/drawing/2014/main" val="57573667"/>
                  </a:ext>
                </a:extLst>
              </a:tr>
              <a:tr h="370840">
                <a:tc>
                  <a:txBody>
                    <a:bodyPr/>
                    <a:lstStyle/>
                    <a:p>
                      <a:r>
                        <a:rPr lang="en-US" dirty="0"/>
                        <a:t>Special Software</a:t>
                      </a:r>
                    </a:p>
                  </a:txBody>
                  <a:tcPr marL="87465" marR="87465">
                    <a:solidFill>
                      <a:schemeClr val="bg1">
                        <a:lumMod val="85000"/>
                      </a:schemeClr>
                    </a:solidFill>
                  </a:tcPr>
                </a:tc>
                <a:tc>
                  <a:txBody>
                    <a:bodyPr/>
                    <a:lstStyle/>
                    <a:p>
                      <a:r>
                        <a:rPr lang="en-US" dirty="0"/>
                        <a:t>Legacy Applications</a:t>
                      </a:r>
                    </a:p>
                  </a:txBody>
                  <a:tcPr marL="87465" marR="87465">
                    <a:solidFill>
                      <a:schemeClr val="bg1">
                        <a:lumMod val="85000"/>
                      </a:schemeClr>
                    </a:solidFill>
                  </a:tcPr>
                </a:tc>
                <a:tc>
                  <a:txBody>
                    <a:bodyPr/>
                    <a:lstStyle/>
                    <a:p>
                      <a:r>
                        <a:rPr lang="en-US" dirty="0"/>
                        <a:t>New Applications</a:t>
                      </a:r>
                    </a:p>
                  </a:txBody>
                  <a:tcPr marL="87465" marR="87465">
                    <a:solidFill>
                      <a:schemeClr val="bg1">
                        <a:lumMod val="85000"/>
                      </a:schemeClr>
                    </a:solidFill>
                  </a:tcPr>
                </a:tc>
                <a:extLst>
                  <a:ext uri="{0D108BD9-81ED-4DB2-BD59-A6C34878D82A}">
                    <a16:rowId xmlns:a16="http://schemas.microsoft.com/office/drawing/2014/main" val="1085327150"/>
                  </a:ext>
                </a:extLst>
              </a:tr>
              <a:tr h="370840">
                <a:tc>
                  <a:txBody>
                    <a:bodyPr/>
                    <a:lstStyle/>
                    <a:p>
                      <a:r>
                        <a:rPr lang="en-US" dirty="0"/>
                        <a:t>Special Hardware</a:t>
                      </a:r>
                    </a:p>
                  </a:txBody>
                  <a:tcPr marL="87465" marR="87465"/>
                </a:tc>
                <a:tc>
                  <a:txBody>
                    <a:bodyPr/>
                    <a:lstStyle/>
                    <a:p>
                      <a:r>
                        <a:rPr lang="en-US" dirty="0"/>
                        <a:t>Complex Application Environments</a:t>
                      </a:r>
                    </a:p>
                  </a:txBody>
                  <a:tcPr marL="87465" marR="87465"/>
                </a:tc>
                <a:tc>
                  <a:txBody>
                    <a:bodyPr/>
                    <a:lstStyle/>
                    <a:p>
                      <a:r>
                        <a:rPr lang="en-US" dirty="0"/>
                        <a:t>“Normal” Web Apps</a:t>
                      </a:r>
                    </a:p>
                  </a:txBody>
                  <a:tcPr marL="87465" marR="87465"/>
                </a:tc>
                <a:extLst>
                  <a:ext uri="{0D108BD9-81ED-4DB2-BD59-A6C34878D82A}">
                    <a16:rowId xmlns:a16="http://schemas.microsoft.com/office/drawing/2014/main" val="2177003615"/>
                  </a:ext>
                </a:extLst>
              </a:tr>
              <a:tr h="370840">
                <a:tc>
                  <a:txBody>
                    <a:bodyPr/>
                    <a:lstStyle/>
                    <a:p>
                      <a:r>
                        <a:rPr lang="en-US" baseline="0" dirty="0"/>
                        <a:t>Real Time Hardware Control</a:t>
                      </a:r>
                    </a:p>
                    <a:p>
                      <a:r>
                        <a:rPr lang="en-US" baseline="0" dirty="0"/>
                        <a:t>(e.g. CNC)</a:t>
                      </a:r>
                      <a:endParaRPr lang="en-US" dirty="0"/>
                    </a:p>
                  </a:txBody>
                  <a:tcPr marL="87465" marR="87465">
                    <a:solidFill>
                      <a:schemeClr val="bg1">
                        <a:lumMod val="85000"/>
                      </a:schemeClr>
                    </a:solidFill>
                  </a:tcPr>
                </a:tc>
                <a:tc>
                  <a:txBody>
                    <a:bodyPr/>
                    <a:lstStyle/>
                    <a:p>
                      <a:r>
                        <a:rPr lang="en-US" dirty="0"/>
                        <a:t>Custom Environments</a:t>
                      </a:r>
                    </a:p>
                  </a:txBody>
                  <a:tcPr marL="87465" marR="87465">
                    <a:solidFill>
                      <a:schemeClr val="bg1">
                        <a:lumMod val="85000"/>
                      </a:schemeClr>
                    </a:solidFill>
                  </a:tcPr>
                </a:tc>
                <a:tc>
                  <a:txBody>
                    <a:bodyPr/>
                    <a:lstStyle/>
                    <a:p>
                      <a:r>
                        <a:rPr lang="en-US" dirty="0"/>
                        <a:t>Need “burst” performance</a:t>
                      </a:r>
                    </a:p>
                  </a:txBody>
                  <a:tcPr marL="87465" marR="87465">
                    <a:solidFill>
                      <a:schemeClr val="bg1">
                        <a:lumMod val="85000"/>
                      </a:schemeClr>
                    </a:solidFill>
                  </a:tcPr>
                </a:tc>
                <a:extLst>
                  <a:ext uri="{0D108BD9-81ED-4DB2-BD59-A6C34878D82A}">
                    <a16:rowId xmlns:a16="http://schemas.microsoft.com/office/drawing/2014/main" val="3032971352"/>
                  </a:ext>
                </a:extLst>
              </a:tr>
              <a:tr h="370840">
                <a:tc>
                  <a:txBody>
                    <a:bodyPr/>
                    <a:lstStyle/>
                    <a:p>
                      <a:r>
                        <a:rPr lang="en-US" dirty="0"/>
                        <a:t>Ultra High</a:t>
                      </a:r>
                      <a:r>
                        <a:rPr lang="en-US" baseline="0" dirty="0"/>
                        <a:t> </a:t>
                      </a:r>
                      <a:r>
                        <a:rPr lang="en-US" dirty="0"/>
                        <a:t>Security Needs</a:t>
                      </a:r>
                    </a:p>
                  </a:txBody>
                  <a:tcPr marL="87465" marR="87465"/>
                </a:tc>
                <a:tc>
                  <a:txBody>
                    <a:bodyPr/>
                    <a:lstStyle/>
                    <a:p>
                      <a:r>
                        <a:rPr lang="en-US" dirty="0"/>
                        <a:t>Third Party</a:t>
                      </a:r>
                      <a:r>
                        <a:rPr lang="en-US" baseline="0" dirty="0"/>
                        <a:t> Environments</a:t>
                      </a:r>
                      <a:endParaRPr lang="en-US" dirty="0"/>
                    </a:p>
                  </a:txBody>
                  <a:tcPr marL="87465" marR="87465"/>
                </a:tc>
                <a:tc>
                  <a:txBody>
                    <a:bodyPr/>
                    <a:lstStyle/>
                    <a:p>
                      <a:r>
                        <a:rPr lang="en-US" dirty="0"/>
                        <a:t>Small Operations</a:t>
                      </a:r>
                      <a:r>
                        <a:rPr lang="en-US" baseline="0" dirty="0"/>
                        <a:t> team</a:t>
                      </a:r>
                      <a:endParaRPr lang="en-US" dirty="0"/>
                    </a:p>
                  </a:txBody>
                  <a:tcPr marL="87465" marR="87465"/>
                </a:tc>
                <a:extLst>
                  <a:ext uri="{0D108BD9-81ED-4DB2-BD59-A6C34878D82A}">
                    <a16:rowId xmlns:a16="http://schemas.microsoft.com/office/drawing/2014/main" val="1737899331"/>
                  </a:ext>
                </a:extLst>
              </a:tr>
              <a:tr h="370840">
                <a:tc>
                  <a:txBody>
                    <a:bodyPr/>
                    <a:lstStyle/>
                    <a:p>
                      <a:r>
                        <a:rPr lang="en-US" dirty="0"/>
                        <a:t>Offline Operation</a:t>
                      </a:r>
                    </a:p>
                  </a:txBody>
                  <a:tcPr marL="87465" marR="87465">
                    <a:solidFill>
                      <a:schemeClr val="bg1">
                        <a:lumMod val="85000"/>
                      </a:schemeClr>
                    </a:solidFill>
                  </a:tcPr>
                </a:tc>
                <a:tc>
                  <a:txBody>
                    <a:bodyPr/>
                    <a:lstStyle/>
                    <a:p>
                      <a:r>
                        <a:rPr lang="en-US" dirty="0"/>
                        <a:t>Hybrid Apps</a:t>
                      </a:r>
                    </a:p>
                  </a:txBody>
                  <a:tcPr marL="87465" marR="87465">
                    <a:solidFill>
                      <a:schemeClr val="bg1">
                        <a:lumMod val="85000"/>
                      </a:schemeClr>
                    </a:solidFill>
                  </a:tcPr>
                </a:tc>
                <a:tc>
                  <a:txBody>
                    <a:bodyPr/>
                    <a:lstStyle/>
                    <a:p>
                      <a:r>
                        <a:rPr lang="en-US" dirty="0"/>
                        <a:t>Public Internet</a:t>
                      </a:r>
                      <a:r>
                        <a:rPr lang="en-US" baseline="0" dirty="0"/>
                        <a:t> Facing</a:t>
                      </a:r>
                      <a:endParaRPr lang="en-US" dirty="0"/>
                    </a:p>
                  </a:txBody>
                  <a:tcPr marL="87465" marR="87465">
                    <a:solidFill>
                      <a:schemeClr val="bg1">
                        <a:lumMod val="85000"/>
                      </a:schemeClr>
                    </a:solidFill>
                  </a:tcPr>
                </a:tc>
                <a:extLst>
                  <a:ext uri="{0D108BD9-81ED-4DB2-BD59-A6C34878D82A}">
                    <a16:rowId xmlns:a16="http://schemas.microsoft.com/office/drawing/2014/main" val="1735694805"/>
                  </a:ext>
                </a:extLst>
              </a:tr>
            </a:tbl>
          </a:graphicData>
        </a:graphic>
      </p:graphicFrame>
    </p:spTree>
    <p:extLst>
      <p:ext uri="{BB962C8B-B14F-4D97-AF65-F5344CB8AC3E}">
        <p14:creationId xmlns:p14="http://schemas.microsoft.com/office/powerpoint/2010/main" val="3993123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Organizing Multiple Services</a:t>
            </a:r>
          </a:p>
        </p:txBody>
      </p:sp>
      <p:pic>
        <p:nvPicPr>
          <p:cNvPr id="7" name="Picture 6"/>
          <p:cNvPicPr>
            <a:picLocks noChangeAspect="1"/>
          </p:cNvPicPr>
          <p:nvPr/>
        </p:nvPicPr>
        <p:blipFill>
          <a:blip r:embed="rId2"/>
          <a:stretch>
            <a:fillRect/>
          </a:stretch>
        </p:blipFill>
        <p:spPr>
          <a:xfrm>
            <a:off x="2732756" y="1771480"/>
            <a:ext cx="6787448" cy="4554258"/>
          </a:xfrm>
          <a:prstGeom prst="rect">
            <a:avLst/>
          </a:prstGeom>
        </p:spPr>
      </p:pic>
    </p:spTree>
    <p:extLst>
      <p:ext uri="{BB962C8B-B14F-4D97-AF65-F5344CB8AC3E}">
        <p14:creationId xmlns:p14="http://schemas.microsoft.com/office/powerpoint/2010/main" val="2845625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Availability Sets</a:t>
            </a:r>
          </a:p>
        </p:txBody>
      </p:sp>
      <p:pic>
        <p:nvPicPr>
          <p:cNvPr id="3" name="Picture 2"/>
          <p:cNvPicPr>
            <a:picLocks noChangeAspect="1"/>
          </p:cNvPicPr>
          <p:nvPr/>
        </p:nvPicPr>
        <p:blipFill>
          <a:blip r:embed="rId3"/>
          <a:stretch>
            <a:fillRect/>
          </a:stretch>
        </p:blipFill>
        <p:spPr>
          <a:xfrm>
            <a:off x="1461800" y="1737360"/>
            <a:ext cx="9329359" cy="4271750"/>
          </a:xfrm>
          <a:prstGeom prst="rect">
            <a:avLst/>
          </a:prstGeom>
        </p:spPr>
      </p:pic>
    </p:spTree>
    <p:extLst>
      <p:ext uri="{BB962C8B-B14F-4D97-AF65-F5344CB8AC3E}">
        <p14:creationId xmlns:p14="http://schemas.microsoft.com/office/powerpoint/2010/main" val="2632480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Replicas</a:t>
            </a:r>
          </a:p>
        </p:txBody>
      </p:sp>
      <p:pic>
        <p:nvPicPr>
          <p:cNvPr id="3" name="Picture 2"/>
          <p:cNvPicPr>
            <a:picLocks noChangeAspect="1"/>
          </p:cNvPicPr>
          <p:nvPr/>
        </p:nvPicPr>
        <p:blipFill>
          <a:blip r:embed="rId3"/>
          <a:stretch>
            <a:fillRect/>
          </a:stretch>
        </p:blipFill>
        <p:spPr>
          <a:xfrm>
            <a:off x="2168047" y="1985749"/>
            <a:ext cx="7916865" cy="3729265"/>
          </a:xfrm>
          <a:prstGeom prst="rect">
            <a:avLst/>
          </a:prstGeom>
        </p:spPr>
      </p:pic>
    </p:spTree>
    <p:extLst>
      <p:ext uri="{BB962C8B-B14F-4D97-AF65-F5344CB8AC3E}">
        <p14:creationId xmlns:p14="http://schemas.microsoft.com/office/powerpoint/2010/main" val="2001380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1226207646"/>
              </p:ext>
            </p:extLst>
          </p:nvPr>
        </p:nvGraphicFramePr>
        <p:xfrm>
          <a:off x="6049108" y="1894444"/>
          <a:ext cx="5720860" cy="4142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a:t>Cloud Performance</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4" name="Diagram 3"/>
          <p:cNvGraphicFramePr/>
          <p:nvPr>
            <p:extLst>
              <p:ext uri="{D42A27DB-BD31-4B8C-83A1-F6EECF244321}">
                <p14:modId xmlns:p14="http://schemas.microsoft.com/office/powerpoint/2010/main" val="2616199425"/>
              </p:ext>
            </p:extLst>
          </p:nvPr>
        </p:nvGraphicFramePr>
        <p:xfrm>
          <a:off x="468924" y="1920236"/>
          <a:ext cx="5720860" cy="41429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Smiley Face 6"/>
          <p:cNvSpPr/>
          <p:nvPr/>
        </p:nvSpPr>
        <p:spPr>
          <a:xfrm>
            <a:off x="7892498" y="3177247"/>
            <a:ext cx="2034080" cy="1882130"/>
          </a:xfrm>
          <a:prstGeom prst="smileyFace">
            <a:avLst>
              <a:gd name="adj" fmla="val -4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miley Face 7"/>
          <p:cNvSpPr/>
          <p:nvPr/>
        </p:nvSpPr>
        <p:spPr>
          <a:xfrm>
            <a:off x="2312314" y="3203039"/>
            <a:ext cx="2034080" cy="1882130"/>
          </a:xfrm>
          <a:prstGeom prst="smileyFace">
            <a:avLst>
              <a:gd name="adj" fmla="val 465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76372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Favorite Cloud Patterns</a:t>
            </a:r>
          </a:p>
        </p:txBody>
      </p:sp>
      <p:pic>
        <p:nvPicPr>
          <p:cNvPr id="6" name="Picture 5"/>
          <p:cNvPicPr>
            <a:picLocks noChangeAspect="1"/>
          </p:cNvPicPr>
          <p:nvPr/>
        </p:nvPicPr>
        <p:blipFill>
          <a:blip r:embed="rId2"/>
          <a:stretch>
            <a:fillRect/>
          </a:stretch>
        </p:blipFill>
        <p:spPr>
          <a:xfrm>
            <a:off x="8907784" y="1860669"/>
            <a:ext cx="1817918" cy="2221992"/>
          </a:xfrm>
          <a:prstGeom prst="rect">
            <a:avLst/>
          </a:prstGeom>
        </p:spPr>
      </p:pic>
      <p:pic>
        <p:nvPicPr>
          <p:cNvPr id="7" name="Picture 6"/>
          <p:cNvPicPr>
            <a:picLocks noChangeAspect="1"/>
          </p:cNvPicPr>
          <p:nvPr/>
        </p:nvPicPr>
        <p:blipFill>
          <a:blip r:embed="rId3"/>
          <a:stretch>
            <a:fillRect/>
          </a:stretch>
        </p:blipFill>
        <p:spPr>
          <a:xfrm>
            <a:off x="838200" y="1910694"/>
            <a:ext cx="4885655" cy="2221992"/>
          </a:xfrm>
          <a:prstGeom prst="rect">
            <a:avLst/>
          </a:prstGeom>
        </p:spPr>
      </p:pic>
      <p:pic>
        <p:nvPicPr>
          <p:cNvPr id="8" name="Picture 7"/>
          <p:cNvPicPr>
            <a:picLocks noChangeAspect="1"/>
          </p:cNvPicPr>
          <p:nvPr/>
        </p:nvPicPr>
        <p:blipFill>
          <a:blip r:embed="rId4"/>
          <a:stretch>
            <a:fillRect/>
          </a:stretch>
        </p:blipFill>
        <p:spPr>
          <a:xfrm>
            <a:off x="1799356" y="4132686"/>
            <a:ext cx="2963342" cy="2218001"/>
          </a:xfrm>
          <a:prstGeom prst="rect">
            <a:avLst/>
          </a:prstGeom>
        </p:spPr>
      </p:pic>
      <p:pic>
        <p:nvPicPr>
          <p:cNvPr id="9" name="Picture 8"/>
          <p:cNvPicPr>
            <a:picLocks noChangeAspect="1"/>
          </p:cNvPicPr>
          <p:nvPr/>
        </p:nvPicPr>
        <p:blipFill>
          <a:blip r:embed="rId5"/>
          <a:stretch>
            <a:fillRect/>
          </a:stretch>
        </p:blipFill>
        <p:spPr>
          <a:xfrm>
            <a:off x="6448894" y="2927695"/>
            <a:ext cx="1733850" cy="2221992"/>
          </a:xfrm>
          <a:prstGeom prst="rect">
            <a:avLst/>
          </a:prstGeom>
        </p:spPr>
      </p:pic>
    </p:spTree>
    <p:extLst>
      <p:ext uri="{BB962C8B-B14F-4D97-AF65-F5344CB8AC3E}">
        <p14:creationId xmlns:p14="http://schemas.microsoft.com/office/powerpoint/2010/main" val="2371146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the Most out of the Cloud</a:t>
            </a:r>
          </a:p>
        </p:txBody>
      </p:sp>
      <p:sp>
        <p:nvSpPr>
          <p:cNvPr id="3" name="Content Placeholder 2"/>
          <p:cNvSpPr>
            <a:spLocks noGrp="1"/>
          </p:cNvSpPr>
          <p:nvPr>
            <p:ph idx="1"/>
          </p:nvPr>
        </p:nvSpPr>
        <p:spPr/>
        <p:txBody>
          <a:bodyPr>
            <a:normAutofit/>
          </a:bodyPr>
          <a:lstStyle/>
          <a:p>
            <a:r>
              <a:rPr lang="en-US" dirty="0"/>
              <a:t>Go Wide, not Tall</a:t>
            </a:r>
          </a:p>
          <a:p>
            <a:r>
              <a:rPr lang="en-US" dirty="0"/>
              <a:t>Asynchronous as much as possible</a:t>
            </a:r>
          </a:p>
          <a:p>
            <a:pPr lvl="1"/>
            <a:r>
              <a:rPr lang="en-US" dirty="0"/>
              <a:t>Message Queues, Topics, Event Hubs, </a:t>
            </a:r>
            <a:r>
              <a:rPr lang="en-US" dirty="0" err="1"/>
              <a:t>etc</a:t>
            </a:r>
            <a:endParaRPr lang="en-US" dirty="0"/>
          </a:p>
          <a:p>
            <a:r>
              <a:rPr lang="en-US" dirty="0"/>
              <a:t>Eventual Consistency</a:t>
            </a:r>
          </a:p>
          <a:p>
            <a:r>
              <a:rPr lang="en-US" dirty="0"/>
              <a:t>Log or Die</a:t>
            </a:r>
          </a:p>
          <a:p>
            <a:r>
              <a:rPr lang="en-US" dirty="0"/>
              <a:t>Use Resource Groups and App Service Plans to organize.</a:t>
            </a:r>
          </a:p>
          <a:p>
            <a:r>
              <a:rPr lang="en-US" dirty="0"/>
              <a:t>Drive Complex Web Apps from REST APIs.</a:t>
            </a:r>
          </a:p>
          <a:p>
            <a:r>
              <a:rPr lang="en-US" dirty="0"/>
              <a:t>Cache intelligently and aggressively.</a:t>
            </a:r>
          </a:p>
          <a:p>
            <a:r>
              <a:rPr lang="en-US" dirty="0"/>
              <a:t>The cloud helps with HADR, but you need to own it.</a:t>
            </a:r>
          </a:p>
          <a:p>
            <a:pPr marL="0" indent="0">
              <a:buNone/>
            </a:pPr>
            <a:endParaRPr lang="en-US" dirty="0"/>
          </a:p>
          <a:p>
            <a:endParaRPr lang="en-US" dirty="0"/>
          </a:p>
        </p:txBody>
      </p:sp>
    </p:spTree>
    <p:extLst>
      <p:ext uri="{BB962C8B-B14F-4D97-AF65-F5344CB8AC3E}">
        <p14:creationId xmlns:p14="http://schemas.microsoft.com/office/powerpoint/2010/main" val="370721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Provisioning and Deploying</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647127127"/>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2652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those snowflakes…</a:t>
            </a:r>
          </a:p>
        </p:txBody>
      </p:sp>
      <p:grpSp>
        <p:nvGrpSpPr>
          <p:cNvPr id="8" name="Group 7"/>
          <p:cNvGrpSpPr/>
          <p:nvPr/>
        </p:nvGrpSpPr>
        <p:grpSpPr>
          <a:xfrm>
            <a:off x="2813004" y="2075865"/>
            <a:ext cx="6565991" cy="3945490"/>
            <a:chOff x="2008046" y="2200273"/>
            <a:chExt cx="8062671" cy="4844842"/>
          </a:xfrm>
        </p:grpSpPr>
        <p:pic>
          <p:nvPicPr>
            <p:cNvPr id="1028" name="Picture 4" descr="https://upload.wikimedia.org/wikipedia/commons/d/dd/Snowflake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8213" y="2200275"/>
              <a:ext cx="2695575" cy="24574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commons/3/3f/Snowflake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788" y="2200276"/>
              <a:ext cx="2626929" cy="24574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7/7c/Snowflake1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8046" y="2200273"/>
              <a:ext cx="2740167" cy="24574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upload.wikimedia.org/wikipedia/commons/7/7e/Snowflake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8046" y="4657724"/>
              <a:ext cx="2740167" cy="238739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upload.wikimedia.org/wikipedia/commons/b/b2/Snowflake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8214" y="4657724"/>
              <a:ext cx="2607328" cy="238178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upload.wikimedia.org/wikipedia/commons/c/cd/Snowflake9.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5542" y="4657724"/>
              <a:ext cx="2715175" cy="2381781"/>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quot;Not Allowed&quot; Symbol 8"/>
          <p:cNvSpPr/>
          <p:nvPr/>
        </p:nvSpPr>
        <p:spPr>
          <a:xfrm>
            <a:off x="3489649" y="1604524"/>
            <a:ext cx="4945225" cy="4945225"/>
          </a:xfrm>
          <a:prstGeom prst="noSmoking">
            <a:avLst>
              <a:gd name="adj" fmla="val 10358"/>
            </a:avLst>
          </a:prstGeom>
          <a:solidFill>
            <a:srgbClr val="FF0000"/>
          </a:solidFill>
          <a:ln>
            <a:solidFill>
              <a:schemeClr val="bg2">
                <a:lumMod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97364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Operations as a Feature</a:t>
            </a:r>
          </a:p>
        </p:txBody>
      </p:sp>
      <p:sp>
        <p:nvSpPr>
          <p:cNvPr id="3" name="Content Placeholder 2"/>
          <p:cNvSpPr>
            <a:spLocks noGrp="1"/>
          </p:cNvSpPr>
          <p:nvPr>
            <p:ph idx="1"/>
          </p:nvPr>
        </p:nvSpPr>
        <p:spPr/>
        <p:txBody>
          <a:bodyPr/>
          <a:lstStyle/>
          <a:p>
            <a:pPr marL="457200" indent="-457200">
              <a:buFont typeface="+mj-lt"/>
              <a:buAutoNum type="arabicPeriod"/>
            </a:pPr>
            <a:r>
              <a:rPr lang="en-US" dirty="0"/>
              <a:t>Operations on Day Zero</a:t>
            </a:r>
          </a:p>
          <a:p>
            <a:pPr marL="457200" indent="-457200">
              <a:buFont typeface="+mj-lt"/>
              <a:buAutoNum type="arabicPeriod"/>
            </a:pPr>
            <a:r>
              <a:rPr lang="en-US" dirty="0"/>
              <a:t>Defined HADR/BCDR with RPO and RTO</a:t>
            </a:r>
          </a:p>
          <a:p>
            <a:pPr marL="457200" indent="-457200">
              <a:buFont typeface="+mj-lt"/>
              <a:buAutoNum type="arabicPeriod"/>
            </a:pPr>
            <a:r>
              <a:rPr lang="en-US" dirty="0"/>
              <a:t>Monitoring and Logging tools are in place</a:t>
            </a:r>
          </a:p>
          <a:p>
            <a:pPr marL="457200" indent="-457200">
              <a:buFont typeface="+mj-lt"/>
              <a:buAutoNum type="arabicPeriod"/>
            </a:pPr>
            <a:r>
              <a:rPr lang="en-US" dirty="0"/>
              <a:t>Monitoring and Logging are centralized</a:t>
            </a:r>
          </a:p>
          <a:p>
            <a:pPr marL="749808" lvl="1" indent="-457200">
              <a:buFont typeface="+mj-lt"/>
              <a:buAutoNum type="arabicPeriod"/>
            </a:pPr>
            <a:r>
              <a:rPr lang="en-US" dirty="0"/>
              <a:t>Some supplemental tools (e.g. 3d party web analytics) may not be central.</a:t>
            </a:r>
          </a:p>
          <a:p>
            <a:pPr marL="457200" indent="-457200">
              <a:buFont typeface="+mj-lt"/>
              <a:buAutoNum type="arabicPeriod"/>
            </a:pPr>
            <a:r>
              <a:rPr lang="en-US" dirty="0"/>
              <a:t>The HADR/BCDR plan and tools are </a:t>
            </a:r>
            <a:r>
              <a:rPr lang="en-US" b="1" i="1" u="sng" dirty="0"/>
              <a:t>tested</a:t>
            </a:r>
            <a:r>
              <a:rPr lang="en-US" dirty="0"/>
              <a:t> frequently</a:t>
            </a:r>
          </a:p>
          <a:p>
            <a:pPr marL="0" indent="0">
              <a:buNone/>
            </a:pPr>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2050156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Jim</a:t>
            </a:r>
          </a:p>
        </p:txBody>
      </p:sp>
      <p:sp>
        <p:nvSpPr>
          <p:cNvPr id="4" name="Content Placeholder 3"/>
          <p:cNvSpPr>
            <a:spLocks noGrp="1"/>
          </p:cNvSpPr>
          <p:nvPr>
            <p:ph idx="1"/>
          </p:nvPr>
        </p:nvSpPr>
        <p:spPr/>
        <p:txBody>
          <a:bodyPr>
            <a:normAutofit/>
          </a:bodyPr>
          <a:lstStyle/>
          <a:p>
            <a:pPr marL="0" indent="0">
              <a:buNone/>
            </a:pPr>
            <a:r>
              <a:rPr lang="en-US" dirty="0"/>
              <a:t>I am an application architect and software development manager with nearly 20 years of development experience who still loves to code as a large part of my day job. </a:t>
            </a:r>
          </a:p>
          <a:p>
            <a:pPr marL="0" indent="0">
              <a:buNone/>
            </a:pPr>
            <a:r>
              <a:rPr lang="en-US" dirty="0"/>
              <a:t>Since 2013, I’ve been focused on leading the design and build of custom applications hosted in Azure for a variety of organizations.</a:t>
            </a:r>
          </a:p>
          <a:p>
            <a:pPr marL="0" indent="0">
              <a:buNone/>
            </a:pPr>
            <a:endParaRPr lang="en-US" dirty="0"/>
          </a:p>
          <a:p>
            <a:pPr marL="0" indent="0">
              <a:buNone/>
            </a:pPr>
            <a:r>
              <a:rPr lang="en-US" dirty="0"/>
              <a:t>I currently work for </a:t>
            </a:r>
            <a:r>
              <a:rPr lang="en-US" dirty="0" err="1"/>
              <a:t>kCura</a:t>
            </a:r>
            <a:r>
              <a:rPr lang="en-US" dirty="0"/>
              <a:t> on the </a:t>
            </a:r>
            <a:r>
              <a:rPr lang="en-US" dirty="0" err="1"/>
              <a:t>RelativityOne</a:t>
            </a:r>
            <a:r>
              <a:rPr lang="en-US" dirty="0"/>
              <a:t> cloud based eDiscovery SaaS platform.</a:t>
            </a:r>
          </a:p>
        </p:txBody>
      </p:sp>
      <p:sp>
        <p:nvSpPr>
          <p:cNvPr id="5" name="Text Placeholder 4"/>
          <p:cNvSpPr>
            <a:spLocks noGrp="1"/>
          </p:cNvSpPr>
          <p:nvPr>
            <p:ph type="body" sz="half" idx="2"/>
          </p:nvPr>
        </p:nvSpPr>
        <p:spPr/>
        <p:txBody>
          <a:bodyPr/>
          <a:lstStyle/>
          <a:p>
            <a:r>
              <a:rPr lang="en-US" dirty="0"/>
              <a:t>Contact Me:</a:t>
            </a:r>
          </a:p>
          <a:p>
            <a:r>
              <a:rPr lang="en-US" dirty="0"/>
              <a:t>jimleospeaks@outlook.com</a:t>
            </a:r>
          </a:p>
          <a:p>
            <a:r>
              <a:rPr lang="en-US" dirty="0"/>
              <a:t>linkedin.com/in/</a:t>
            </a:r>
            <a:r>
              <a:rPr lang="en-US" dirty="0" err="1"/>
              <a:t>jimleonardo</a:t>
            </a:r>
            <a:endParaRPr lang="en-US" dirty="0"/>
          </a:p>
          <a:p>
            <a:r>
              <a:rPr lang="en-US" dirty="0"/>
              <a:t>jimsrulesregardingeverything.com</a:t>
            </a:r>
          </a:p>
          <a:p>
            <a:r>
              <a:rPr lang="en-US" dirty="0"/>
              <a:t>Or via our Meetup group</a:t>
            </a:r>
          </a:p>
          <a:p>
            <a:endParaRPr lang="en-US" dirty="0"/>
          </a:p>
        </p:txBody>
      </p:sp>
    </p:spTree>
    <p:extLst>
      <p:ext uri="{BB962C8B-B14F-4D97-AF65-F5344CB8AC3E}">
        <p14:creationId xmlns:p14="http://schemas.microsoft.com/office/powerpoint/2010/main" val="177047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Infrastructure as Code</a:t>
            </a:r>
          </a:p>
        </p:txBody>
      </p:sp>
      <p:sp>
        <p:nvSpPr>
          <p:cNvPr id="3" name="Content Placeholder 2"/>
          <p:cNvSpPr>
            <a:spLocks noGrp="1"/>
          </p:cNvSpPr>
          <p:nvPr>
            <p:ph idx="1"/>
          </p:nvPr>
        </p:nvSpPr>
        <p:spPr>
          <a:xfrm>
            <a:off x="1097280" y="1845734"/>
            <a:ext cx="10058400" cy="4023360"/>
          </a:xfrm>
        </p:spPr>
        <p:txBody>
          <a:bodyPr>
            <a:normAutofit fontScale="77500" lnSpcReduction="20000"/>
          </a:bodyPr>
          <a:lstStyle/>
          <a:p>
            <a:pPr marL="457200" indent="-457200">
              <a:buFont typeface="+mj-lt"/>
              <a:buAutoNum type="arabicPeriod"/>
            </a:pPr>
            <a:r>
              <a:rPr lang="en-US" dirty="0"/>
              <a:t>New environments are automated as “one touch” scripts and configuration files.</a:t>
            </a:r>
          </a:p>
          <a:p>
            <a:pPr marL="457200" indent="-457200">
              <a:buFont typeface="+mj-lt"/>
              <a:buAutoNum type="arabicPeriod"/>
            </a:pPr>
            <a:r>
              <a:rPr lang="en-US" dirty="0"/>
              <a:t>Updates to the environments are also automated.</a:t>
            </a:r>
          </a:p>
          <a:p>
            <a:pPr marL="457200" indent="-457200">
              <a:buFont typeface="+mj-lt"/>
              <a:buAutoNum type="arabicPeriod"/>
            </a:pPr>
            <a:r>
              <a:rPr lang="en-US" dirty="0"/>
              <a:t>“Anyone” can create a new environment, including </a:t>
            </a:r>
            <a:r>
              <a:rPr lang="en-US" dirty="0" err="1"/>
              <a:t>devs</a:t>
            </a:r>
            <a:r>
              <a:rPr lang="en-US" dirty="0"/>
              <a:t>.</a:t>
            </a:r>
          </a:p>
          <a:p>
            <a:pPr marL="457200" indent="-457200">
              <a:buFont typeface="+mj-lt"/>
              <a:buAutoNum type="arabicPeriod"/>
            </a:pPr>
            <a:r>
              <a:rPr lang="en-US" dirty="0"/>
              <a:t>Those scripts and configuration files part of a source code repository (this may be different from application repositories).</a:t>
            </a:r>
          </a:p>
          <a:p>
            <a:pPr marL="457200" indent="-457200">
              <a:buFont typeface="+mj-lt"/>
              <a:buAutoNum type="arabicPeriod"/>
            </a:pPr>
            <a:r>
              <a:rPr lang="en-US" b="1" i="1" u="sng" dirty="0"/>
              <a:t>Tested</a:t>
            </a:r>
            <a:r>
              <a:rPr lang="en-US" dirty="0"/>
              <a:t> throughout the org’s SDLC: Dev through Prod.</a:t>
            </a:r>
          </a:p>
          <a:p>
            <a:pPr marL="457200" indent="-457200">
              <a:buFont typeface="+mj-lt"/>
              <a:buAutoNum type="arabicPeriod"/>
            </a:pPr>
            <a:r>
              <a:rPr lang="en-US" dirty="0"/>
              <a:t>HADR/BCDR are “highly” automated.</a:t>
            </a:r>
          </a:p>
          <a:p>
            <a:pPr marL="457200" indent="-457200">
              <a:buFont typeface="+mj-lt"/>
              <a:buAutoNum type="arabicPeriod"/>
            </a:pPr>
            <a:r>
              <a:rPr lang="en-US" dirty="0"/>
              <a:t>Just some tools to help:</a:t>
            </a:r>
          </a:p>
          <a:p>
            <a:pPr marL="749808" lvl="1" indent="-457200">
              <a:buFont typeface="+mj-lt"/>
              <a:buAutoNum type="arabicPeriod"/>
            </a:pPr>
            <a:r>
              <a:rPr lang="en-US" dirty="0" err="1"/>
              <a:t>Powershell</a:t>
            </a:r>
            <a:r>
              <a:rPr lang="en-US" dirty="0"/>
              <a:t> (including </a:t>
            </a:r>
            <a:r>
              <a:rPr lang="en-US" dirty="0" err="1"/>
              <a:t>Powershell</a:t>
            </a:r>
            <a:r>
              <a:rPr lang="en-US" dirty="0"/>
              <a:t> DSC)</a:t>
            </a:r>
          </a:p>
          <a:p>
            <a:pPr marL="749808" lvl="1" indent="-457200">
              <a:buFont typeface="+mj-lt"/>
              <a:buAutoNum type="arabicPeriod"/>
            </a:pPr>
            <a:r>
              <a:rPr lang="en-US" dirty="0"/>
              <a:t>ARM Templates</a:t>
            </a:r>
          </a:p>
          <a:p>
            <a:pPr marL="749808" lvl="1" indent="-457200">
              <a:buFont typeface="+mj-lt"/>
              <a:buAutoNum type="arabicPeriod"/>
            </a:pPr>
            <a:r>
              <a:rPr lang="en-US" dirty="0"/>
              <a:t>VSTS/TFS</a:t>
            </a:r>
          </a:p>
          <a:p>
            <a:pPr marL="749808" lvl="1" indent="-457200">
              <a:buFont typeface="+mj-lt"/>
              <a:buAutoNum type="arabicPeriod"/>
            </a:pPr>
            <a:r>
              <a:rPr lang="en-US" dirty="0"/>
              <a:t>Chef</a:t>
            </a:r>
          </a:p>
          <a:p>
            <a:pPr marL="749808" lvl="1" indent="-457200">
              <a:buFont typeface="+mj-lt"/>
              <a:buAutoNum type="arabicPeriod"/>
            </a:pPr>
            <a:r>
              <a:rPr lang="en-US" dirty="0"/>
              <a:t>Puppet</a:t>
            </a:r>
          </a:p>
          <a:p>
            <a:pPr marL="749808" lvl="1" indent="-457200">
              <a:buFont typeface="+mj-lt"/>
              <a:buAutoNum type="arabicPeriod"/>
            </a:pPr>
            <a:r>
              <a:rPr lang="en-US" dirty="0"/>
              <a:t>Octopus Deploy</a:t>
            </a:r>
          </a:p>
          <a:p>
            <a:pPr marL="292608" lvl="1" indent="0">
              <a:buNone/>
            </a:pPr>
            <a:endParaRPr lang="en-US" dirty="0"/>
          </a:p>
          <a:p>
            <a:pPr marL="749808" lvl="1"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0" indent="0">
              <a:buNone/>
            </a:pPr>
            <a:endParaRPr lang="en-US" dirty="0"/>
          </a:p>
        </p:txBody>
      </p:sp>
    </p:spTree>
    <p:extLst>
      <p:ext uri="{BB962C8B-B14F-4D97-AF65-F5344CB8AC3E}">
        <p14:creationId xmlns:p14="http://schemas.microsoft.com/office/powerpoint/2010/main" val="744363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63119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ARM Templates – Finding the Reference</a:t>
            </a:r>
          </a:p>
        </p:txBody>
      </p:sp>
      <p:sp>
        <p:nvSpPr>
          <p:cNvPr id="3" name="Content Placeholder 2"/>
          <p:cNvSpPr>
            <a:spLocks noGrp="1"/>
          </p:cNvSpPr>
          <p:nvPr>
            <p:ph idx="1"/>
          </p:nvPr>
        </p:nvSpPr>
        <p:spPr/>
        <p:txBody>
          <a:bodyPr/>
          <a:lstStyle/>
          <a:p>
            <a:r>
              <a:rPr lang="en-US" dirty="0"/>
              <a:t>https://docs.microsoft.com/en-us/azure/templates/microsoft.compute/virtualmachines</a:t>
            </a:r>
          </a:p>
          <a:p>
            <a:br>
              <a:rPr lang="en-US" dirty="0"/>
            </a:br>
            <a:r>
              <a:rPr lang="en-US" dirty="0"/>
              <a:t>Where to get the type name?</a:t>
            </a:r>
          </a:p>
          <a:p>
            <a:pPr>
              <a:buFont typeface="Wingdings" panose="05000000000000000000" pitchFamily="2" charset="2"/>
              <a:buChar char="§"/>
            </a:pPr>
            <a:r>
              <a:rPr lang="en-US" dirty="0"/>
              <a:t>From a sample template</a:t>
            </a:r>
          </a:p>
          <a:p>
            <a:pPr>
              <a:buFont typeface="Wingdings" panose="05000000000000000000" pitchFamily="2" charset="2"/>
              <a:buChar char="§"/>
            </a:pPr>
            <a:r>
              <a:rPr lang="en-US" dirty="0"/>
              <a:t>From the portal </a:t>
            </a:r>
            <a:r>
              <a:rPr lang="en-US" dirty="0" err="1"/>
              <a:t>url</a:t>
            </a:r>
            <a:endParaRPr lang="en-US" dirty="0"/>
          </a:p>
          <a:p>
            <a:pPr>
              <a:buFont typeface="Wingdings" panose="05000000000000000000" pitchFamily="2" charset="2"/>
              <a:buChar char="§"/>
            </a:pPr>
            <a:endParaRPr lang="en-US" dirty="0"/>
          </a:p>
          <a:p>
            <a:endParaRPr lang="en-US" dirty="0"/>
          </a:p>
        </p:txBody>
      </p:sp>
      <p:sp>
        <p:nvSpPr>
          <p:cNvPr id="6" name="Left Bracket 5"/>
          <p:cNvSpPr/>
          <p:nvPr/>
        </p:nvSpPr>
        <p:spPr>
          <a:xfrm rot="16200000">
            <a:off x="3775790" y="-485193"/>
            <a:ext cx="96415" cy="5240696"/>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p:cNvSpPr txBox="1"/>
          <p:nvPr/>
        </p:nvSpPr>
        <p:spPr>
          <a:xfrm>
            <a:off x="3147526" y="2135155"/>
            <a:ext cx="958917" cy="369332"/>
          </a:xfrm>
          <a:prstGeom prst="rect">
            <a:avLst/>
          </a:prstGeom>
          <a:noFill/>
        </p:spPr>
        <p:txBody>
          <a:bodyPr wrap="none" rtlCol="0">
            <a:spAutoFit/>
          </a:bodyPr>
          <a:lstStyle/>
          <a:p>
            <a:r>
              <a:rPr lang="en-US" dirty="0"/>
              <a:t>Base </a:t>
            </a:r>
            <a:r>
              <a:rPr lang="en-US" dirty="0" err="1"/>
              <a:t>Url</a:t>
            </a:r>
            <a:endParaRPr lang="en-US" dirty="0"/>
          </a:p>
        </p:txBody>
      </p:sp>
      <p:sp>
        <p:nvSpPr>
          <p:cNvPr id="8" name="Left Bracket 7"/>
          <p:cNvSpPr/>
          <p:nvPr/>
        </p:nvSpPr>
        <p:spPr>
          <a:xfrm rot="16200000">
            <a:off x="8361961" y="235285"/>
            <a:ext cx="111719" cy="3778791"/>
          </a:xfrm>
          <a:prstGeom prst="leftBracket">
            <a:avLst/>
          </a:prstGeom>
          <a:ln>
            <a:solidFill>
              <a:srgbClr val="ED7D3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7885871" y="2180541"/>
            <a:ext cx="1240211" cy="369332"/>
          </a:xfrm>
          <a:prstGeom prst="rect">
            <a:avLst/>
          </a:prstGeom>
          <a:noFill/>
        </p:spPr>
        <p:txBody>
          <a:bodyPr wrap="none" rtlCol="0">
            <a:spAutoFit/>
          </a:bodyPr>
          <a:lstStyle/>
          <a:p>
            <a:r>
              <a:rPr lang="en-US" dirty="0"/>
              <a:t>Type Name</a:t>
            </a:r>
          </a:p>
        </p:txBody>
      </p:sp>
      <p:pic>
        <p:nvPicPr>
          <p:cNvPr id="10" name="Picture 9"/>
          <p:cNvPicPr>
            <a:picLocks noChangeAspect="1"/>
          </p:cNvPicPr>
          <p:nvPr/>
        </p:nvPicPr>
        <p:blipFill>
          <a:blip r:embed="rId2"/>
          <a:stretch>
            <a:fillRect/>
          </a:stretch>
        </p:blipFill>
        <p:spPr>
          <a:xfrm>
            <a:off x="1473517" y="3857414"/>
            <a:ext cx="9305925" cy="1638300"/>
          </a:xfrm>
          <a:prstGeom prst="rect">
            <a:avLst/>
          </a:prstGeom>
        </p:spPr>
      </p:pic>
    </p:spTree>
    <p:extLst>
      <p:ext uri="{BB962C8B-B14F-4D97-AF65-F5344CB8AC3E}">
        <p14:creationId xmlns:p14="http://schemas.microsoft.com/office/powerpoint/2010/main" val="194830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VERY IMPORTANT VM NOTES</a:t>
            </a:r>
          </a:p>
        </p:txBody>
      </p:sp>
      <p:sp>
        <p:nvSpPr>
          <p:cNvPr id="3" name="Content Placeholder 2"/>
          <p:cNvSpPr>
            <a:spLocks noGrp="1"/>
          </p:cNvSpPr>
          <p:nvPr>
            <p:ph idx="1"/>
          </p:nvPr>
        </p:nvSpPr>
        <p:spPr/>
        <p:txBody>
          <a:bodyPr/>
          <a:lstStyle/>
          <a:p>
            <a:r>
              <a:rPr lang="en-US" dirty="0"/>
              <a:t>If you shutdown VMs from within the OS, you will still be billed for the VM. This is because Azure is still allocating resources to the machine.</a:t>
            </a:r>
          </a:p>
          <a:p>
            <a:r>
              <a:rPr lang="en-US" dirty="0"/>
              <a:t>Instead, Shutdown VMs using the Azure shell or portal to stop billing.</a:t>
            </a:r>
          </a:p>
          <a:p>
            <a:r>
              <a:rPr lang="en-US" dirty="0"/>
              <a:t>Remember “D:” is fast but temporary. If the machine reboots, you may lose anything on it. It’s great for cache or storage you may need while processing data, but make sure you have that data elsewhere.</a:t>
            </a:r>
          </a:p>
        </p:txBody>
      </p:sp>
    </p:spTree>
    <p:extLst>
      <p:ext uri="{BB962C8B-B14F-4D97-AF65-F5344CB8AC3E}">
        <p14:creationId xmlns:p14="http://schemas.microsoft.com/office/powerpoint/2010/main" val="213236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future?</a:t>
            </a:r>
          </a:p>
        </p:txBody>
      </p:sp>
      <p:pic>
        <p:nvPicPr>
          <p:cNvPr id="21" name="Picture 20"/>
          <p:cNvPicPr>
            <a:picLocks noChangeAspect="1"/>
          </p:cNvPicPr>
          <p:nvPr/>
        </p:nvPicPr>
        <p:blipFill>
          <a:blip r:embed="rId2"/>
          <a:stretch>
            <a:fillRect/>
          </a:stretch>
        </p:blipFill>
        <p:spPr>
          <a:xfrm>
            <a:off x="3476076" y="3247053"/>
            <a:ext cx="2716702" cy="2718218"/>
          </a:xfrm>
          <a:prstGeom prst="rect">
            <a:avLst/>
          </a:prstGeom>
        </p:spPr>
      </p:pic>
      <p:sp>
        <p:nvSpPr>
          <p:cNvPr id="22" name="Thought Bubble: Cloud 21"/>
          <p:cNvSpPr/>
          <p:nvPr/>
        </p:nvSpPr>
        <p:spPr>
          <a:xfrm>
            <a:off x="7609572" y="1737360"/>
            <a:ext cx="2195280" cy="2146041"/>
          </a:xfrm>
          <a:prstGeom prst="cloudCallout">
            <a:avLst>
              <a:gd name="adj1" fmla="val -110667"/>
              <a:gd name="adj2" fmla="val 174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3"/>
          <a:stretch>
            <a:fillRect/>
          </a:stretch>
        </p:blipFill>
        <p:spPr>
          <a:xfrm>
            <a:off x="8021466" y="1944172"/>
            <a:ext cx="1326460" cy="1562400"/>
          </a:xfrm>
          <a:prstGeom prst="rect">
            <a:avLst/>
          </a:prstGeom>
        </p:spPr>
      </p:pic>
    </p:spTree>
    <p:extLst>
      <p:ext uri="{BB962C8B-B14F-4D97-AF65-F5344CB8AC3E}">
        <p14:creationId xmlns:p14="http://schemas.microsoft.com/office/powerpoint/2010/main" val="2496700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Handy References</a:t>
            </a:r>
          </a:p>
        </p:txBody>
      </p:sp>
      <p:sp>
        <p:nvSpPr>
          <p:cNvPr id="3" name="Content Placeholder 2"/>
          <p:cNvSpPr>
            <a:spLocks noGrp="1"/>
          </p:cNvSpPr>
          <p:nvPr>
            <p:ph idx="1"/>
          </p:nvPr>
        </p:nvSpPr>
        <p:spPr/>
        <p:txBody>
          <a:bodyPr/>
          <a:lstStyle/>
          <a:p>
            <a:r>
              <a:rPr lang="en-US" dirty="0">
                <a:hlinkClick r:id="rId2"/>
              </a:rPr>
              <a:t>https://docs.microsoft.com/en-us/azure/architecture/patterns/</a:t>
            </a:r>
            <a:endParaRPr lang="en-US" dirty="0"/>
          </a:p>
          <a:p>
            <a:r>
              <a:rPr lang="en-US" dirty="0">
                <a:hlinkClick r:id="rId3"/>
              </a:rPr>
              <a:t>https://docs.microsoft.com/en-us/azure/templates/</a:t>
            </a:r>
            <a:endParaRPr lang="en-US" dirty="0"/>
          </a:p>
          <a:p>
            <a:r>
              <a:rPr lang="en-US" dirty="0">
                <a:hlinkClick r:id="rId4"/>
              </a:rPr>
              <a:t>https://docs.microsoft.com/en-us/azure/azure-resource-manager/resource-group-template-functions</a:t>
            </a:r>
            <a:endParaRPr lang="en-US" dirty="0"/>
          </a:p>
          <a:p>
            <a:r>
              <a:rPr lang="en-US" dirty="0">
                <a:hlinkClick r:id="rId5"/>
              </a:rPr>
              <a:t>https://github.com/Azure/azure-quickstart-templates</a:t>
            </a:r>
            <a:endParaRPr lang="en-US" dirty="0"/>
          </a:p>
          <a:p>
            <a:r>
              <a:rPr lang="en-US" dirty="0">
                <a:hlinkClick r:id="rId6"/>
              </a:rPr>
              <a:t>https://resources.azure.com/</a:t>
            </a:r>
            <a:endParaRPr lang="en-US" dirty="0"/>
          </a:p>
          <a:p>
            <a:r>
              <a:rPr lang="en-US" dirty="0">
                <a:hlinkClick r:id="rId7"/>
              </a:rPr>
              <a:t>http://download.microsoft.com/download/8/E/1/8E1DBEFA-CECE-4DC9-A813-93520A5D7CFE/World%20Class%20ARM%20Templates%20-%20Considerations%20and%20Proven%20Practices.pdf</a:t>
            </a:r>
            <a:endParaRPr lang="en-US" dirty="0"/>
          </a:p>
          <a:p>
            <a:endParaRPr lang="en-US" dirty="0"/>
          </a:p>
          <a:p>
            <a:endParaRPr lang="en-US" dirty="0"/>
          </a:p>
          <a:p>
            <a:endParaRPr lang="en-US" dirty="0"/>
          </a:p>
          <a:p>
            <a:endParaRPr lang="en-US" dirty="0"/>
          </a:p>
        </p:txBody>
      </p:sp>
      <p:sp>
        <p:nvSpPr>
          <p:cNvPr id="4" name="TextBox 3"/>
          <p:cNvSpPr txBox="1"/>
          <p:nvPr/>
        </p:nvSpPr>
        <p:spPr>
          <a:xfrm>
            <a:off x="206500" y="6427113"/>
            <a:ext cx="11839959" cy="261610"/>
          </a:xfrm>
          <a:prstGeom prst="rect">
            <a:avLst/>
          </a:prstGeom>
          <a:noFill/>
        </p:spPr>
        <p:txBody>
          <a:bodyPr wrap="square" rtlCol="0">
            <a:spAutoFit/>
          </a:bodyPr>
          <a:lstStyle/>
          <a:p>
            <a:r>
              <a:rPr lang="en-US" sz="1100" dirty="0"/>
              <a:t>This work by James Leonardo is licensed under the Creative Commons Attribution-</a:t>
            </a:r>
            <a:r>
              <a:rPr lang="en-US" sz="1100" dirty="0" err="1"/>
              <a:t>ShareAlike</a:t>
            </a:r>
            <a:r>
              <a:rPr lang="en-US" sz="1100" dirty="0"/>
              <a:t> 4.0 International License. To view a copy of this license, visit http://creativecommons.org/licenses/by-sa/4.0/.</a:t>
            </a:r>
            <a:endParaRPr lang="en-US" sz="1100" dirty="0"/>
          </a:p>
        </p:txBody>
      </p:sp>
    </p:spTree>
    <p:extLst>
      <p:ext uri="{BB962C8B-B14F-4D97-AF65-F5344CB8AC3E}">
        <p14:creationId xmlns:p14="http://schemas.microsoft.com/office/powerpoint/2010/main" val="646127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tencil" panose="040409050D0802020404" pitchFamily="82" charset="0"/>
              </a:rPr>
              <a:t>Warning</a:t>
            </a:r>
          </a:p>
        </p:txBody>
      </p:sp>
      <p:pic>
        <p:nvPicPr>
          <p:cNvPr id="3074" name="Picture 2" descr="Warning alternate (red).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911928" y="390105"/>
            <a:ext cx="1243752" cy="12437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20939291">
            <a:off x="1375243" y="3284220"/>
            <a:ext cx="9753600" cy="1446550"/>
          </a:xfrm>
          <a:prstGeom prst="rect">
            <a:avLst/>
          </a:prstGeom>
          <a:solidFill>
            <a:schemeClr val="tx1">
              <a:lumMod val="85000"/>
              <a:lumOff val="15000"/>
            </a:schemeClr>
          </a:solidFill>
        </p:spPr>
        <p:txBody>
          <a:bodyPr wrap="square" lIns="91440" tIns="45720" rIns="91440" bIns="45720">
            <a:spAutoFit/>
          </a:bodyPr>
          <a:lstStyle/>
          <a:p>
            <a:pPr algn="ctr"/>
            <a:r>
              <a:rPr lang="en-US" sz="8800" dirty="0">
                <a:ln w="0"/>
                <a:solidFill>
                  <a:schemeClr val="bg1"/>
                </a:solidFill>
                <a:effectLst>
                  <a:outerShdw blurRad="38100" dist="25400" dir="5400000" algn="ctr" rotWithShape="0">
                    <a:srgbClr val="6E747A">
                      <a:alpha val="43000"/>
                    </a:srgbClr>
                  </a:outerShdw>
                </a:effectLst>
                <a:latin typeface="Stencil" panose="040409050D0802020404" pitchFamily="82" charset="0"/>
              </a:rPr>
              <a:t>Opinions Ahead</a:t>
            </a:r>
          </a:p>
        </p:txBody>
      </p:sp>
    </p:spTree>
    <p:extLst>
      <p:ext uri="{BB962C8B-B14F-4D97-AF65-F5344CB8AC3E}">
        <p14:creationId xmlns:p14="http://schemas.microsoft.com/office/powerpoint/2010/main" val="3474687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Thinks About What?</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229495787"/>
              </p:ext>
            </p:extLst>
          </p:nvPr>
        </p:nvGraphicFramePr>
        <p:xfrm>
          <a:off x="1188051" y="1846263"/>
          <a:ext cx="9967312" cy="2108200"/>
        </p:xfrm>
        <a:graphic>
          <a:graphicData uri="http://schemas.openxmlformats.org/drawingml/2006/table">
            <a:tbl>
              <a:tblPr firstRow="1" bandRow="1">
                <a:tableStyleId>{21E4AEA4-8DFA-4A89-87EB-49C32662AFE0}</a:tableStyleId>
              </a:tblPr>
              <a:tblGrid>
                <a:gridCol w="2491828">
                  <a:extLst>
                    <a:ext uri="{9D8B030D-6E8A-4147-A177-3AD203B41FA5}">
                      <a16:colId xmlns:a16="http://schemas.microsoft.com/office/drawing/2014/main" val="2489740529"/>
                    </a:ext>
                  </a:extLst>
                </a:gridCol>
                <a:gridCol w="2491828">
                  <a:extLst>
                    <a:ext uri="{9D8B030D-6E8A-4147-A177-3AD203B41FA5}">
                      <a16:colId xmlns:a16="http://schemas.microsoft.com/office/drawing/2014/main" val="1032581263"/>
                    </a:ext>
                  </a:extLst>
                </a:gridCol>
                <a:gridCol w="2491828">
                  <a:extLst>
                    <a:ext uri="{9D8B030D-6E8A-4147-A177-3AD203B41FA5}">
                      <a16:colId xmlns:a16="http://schemas.microsoft.com/office/drawing/2014/main" val="2898641443"/>
                    </a:ext>
                  </a:extLst>
                </a:gridCol>
                <a:gridCol w="2491828">
                  <a:extLst>
                    <a:ext uri="{9D8B030D-6E8A-4147-A177-3AD203B41FA5}">
                      <a16:colId xmlns:a16="http://schemas.microsoft.com/office/drawing/2014/main" val="1467254162"/>
                    </a:ext>
                  </a:extLst>
                </a:gridCol>
              </a:tblGrid>
              <a:tr h="370840">
                <a:tc>
                  <a:txBody>
                    <a:bodyPr/>
                    <a:lstStyle/>
                    <a:p>
                      <a:r>
                        <a:rPr lang="en-US" dirty="0"/>
                        <a:t>What</a:t>
                      </a:r>
                    </a:p>
                  </a:txBody>
                  <a:tcPr/>
                </a:tc>
                <a:tc>
                  <a:txBody>
                    <a:bodyPr/>
                    <a:lstStyle/>
                    <a:p>
                      <a:pPr algn="ctr"/>
                      <a:r>
                        <a:rPr lang="en-US" dirty="0"/>
                        <a:t>IT</a:t>
                      </a:r>
                    </a:p>
                  </a:txBody>
                  <a:tcPr/>
                </a:tc>
                <a:tc>
                  <a:txBody>
                    <a:bodyPr/>
                    <a:lstStyle/>
                    <a:p>
                      <a:pPr algn="ctr"/>
                      <a:r>
                        <a:rPr lang="en-US" dirty="0"/>
                        <a:t>Development</a:t>
                      </a:r>
                    </a:p>
                  </a:txBody>
                  <a:tcPr/>
                </a:tc>
                <a:tc>
                  <a:txBody>
                    <a:bodyPr/>
                    <a:lstStyle/>
                    <a:p>
                      <a:pPr algn="ctr"/>
                      <a:r>
                        <a:rPr lang="en-US" dirty="0"/>
                        <a:t>Users</a:t>
                      </a:r>
                    </a:p>
                  </a:txBody>
                  <a:tcPr/>
                </a:tc>
                <a:extLst>
                  <a:ext uri="{0D108BD9-81ED-4DB2-BD59-A6C34878D82A}">
                    <a16:rowId xmlns:a16="http://schemas.microsoft.com/office/drawing/2014/main" val="1763012825"/>
                  </a:ext>
                </a:extLst>
              </a:tr>
              <a:tr h="370840">
                <a:tc>
                  <a:txBody>
                    <a:bodyPr/>
                    <a:lstStyle/>
                    <a:p>
                      <a:r>
                        <a:rPr lang="en-US" dirty="0"/>
                        <a:t>Infrastructure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accent6">
                              <a:lumMod val="75000"/>
                            </a:schemeClr>
                          </a:solidFill>
                          <a:effectLst>
                            <a:outerShdw blurRad="38100" dist="38100" dir="2700000" algn="tl">
                              <a:srgbClr val="000000">
                                <a:alpha val="43137"/>
                              </a:srgbClr>
                            </a:outerShdw>
                          </a:effectLst>
                          <a:latin typeface="Wingdings" panose="05000000000000000000" pitchFamily="2" charset="2"/>
                        </a:rPr>
                        <a:t>ü</a:t>
                      </a:r>
                    </a:p>
                  </a:txBody>
                  <a:tcPr/>
                </a:tc>
                <a:tc>
                  <a:txBody>
                    <a:bodyPr/>
                    <a:lstStyle/>
                    <a:p>
                      <a:pPr algn="ctr"/>
                      <a:endParaRPr lang="en-US" sz="3200" b="1" dirty="0">
                        <a:solidFill>
                          <a:schemeClr val="accent6">
                            <a:lumMod val="75000"/>
                          </a:schemeClr>
                        </a:solidFill>
                        <a:effectLst>
                          <a:outerShdw blurRad="38100" dist="38100" dir="2700000" algn="tl">
                            <a:srgbClr val="000000">
                              <a:alpha val="43137"/>
                            </a:srgbClr>
                          </a:outerShdw>
                        </a:effectLst>
                      </a:endParaRPr>
                    </a:p>
                  </a:txBody>
                  <a:tcPr/>
                </a:tc>
                <a:tc>
                  <a:txBody>
                    <a:bodyPr/>
                    <a:lstStyle/>
                    <a:p>
                      <a:pPr algn="ctr"/>
                      <a:endParaRPr lang="en-US" sz="3200" b="1" dirty="0">
                        <a:solidFill>
                          <a:schemeClr val="accent6">
                            <a:lumMod val="75000"/>
                          </a:schemeClr>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val="2791245859"/>
                  </a:ext>
                </a:extLst>
              </a:tr>
              <a:tr h="370840">
                <a:tc>
                  <a:txBody>
                    <a:bodyPr/>
                    <a:lstStyle/>
                    <a:p>
                      <a:r>
                        <a:rPr lang="en-US" dirty="0"/>
                        <a:t>App Environment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accent6">
                              <a:lumMod val="75000"/>
                            </a:schemeClr>
                          </a:solidFill>
                          <a:effectLst>
                            <a:outerShdw blurRad="38100" dist="38100" dir="2700000" algn="tl">
                              <a:srgbClr val="000000">
                                <a:alpha val="43137"/>
                              </a:srgbClr>
                            </a:outerShdw>
                          </a:effectLst>
                          <a:latin typeface="Wingdings" panose="05000000000000000000" pitchFamily="2" charset="2"/>
                        </a:rPr>
                        <a:t>ü</a:t>
                      </a:r>
                      <a:endParaRPr lang="en-US" sz="3200" b="1" dirty="0">
                        <a:solidFill>
                          <a:schemeClr val="accent6">
                            <a:lumMod val="75000"/>
                          </a:schemeClr>
                        </a:solidFill>
                        <a:effectLst>
                          <a:outerShdw blurRad="38100" dist="38100" dir="2700000" algn="tl">
                            <a:srgbClr val="000000">
                              <a:alpha val="43137"/>
                            </a:srgbClr>
                          </a:outerShdw>
                        </a:effectLs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accent6">
                              <a:lumMod val="75000"/>
                            </a:schemeClr>
                          </a:solidFill>
                          <a:effectLst>
                            <a:outerShdw blurRad="38100" dist="38100" dir="2700000" algn="tl">
                              <a:srgbClr val="000000">
                                <a:alpha val="43137"/>
                              </a:srgbClr>
                            </a:outerShdw>
                          </a:effectLst>
                          <a:latin typeface="Wingdings" panose="05000000000000000000" pitchFamily="2" charset="2"/>
                        </a:rPr>
                        <a:t>ü</a:t>
                      </a:r>
                      <a:endParaRPr lang="en-US" sz="3200" b="1" dirty="0">
                        <a:solidFill>
                          <a:schemeClr val="accent6">
                            <a:lumMod val="75000"/>
                          </a:schemeClr>
                        </a:solidFill>
                        <a:effectLst>
                          <a:outerShdw blurRad="38100" dist="38100" dir="2700000" algn="tl">
                            <a:srgbClr val="000000">
                              <a:alpha val="43137"/>
                            </a:srgbClr>
                          </a:outerShdw>
                        </a:effectLst>
                      </a:endParaRPr>
                    </a:p>
                  </a:txBody>
                  <a:tcPr/>
                </a:tc>
                <a:tc>
                  <a:txBody>
                    <a:bodyPr/>
                    <a:lstStyle/>
                    <a:p>
                      <a:pPr algn="ctr"/>
                      <a:endParaRPr lang="en-US" sz="3200" b="1" dirty="0">
                        <a:solidFill>
                          <a:schemeClr val="accent6">
                            <a:lumMod val="75000"/>
                          </a:schemeClr>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val="1567663218"/>
                  </a:ext>
                </a:extLst>
              </a:tr>
              <a:tr h="370840">
                <a:tc>
                  <a:txBody>
                    <a:bodyPr/>
                    <a:lstStyle/>
                    <a:p>
                      <a:r>
                        <a:rPr lang="en-US" dirty="0"/>
                        <a:t>Applications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accent6">
                              <a:lumMod val="75000"/>
                            </a:schemeClr>
                          </a:solidFill>
                          <a:effectLst>
                            <a:outerShdw blurRad="38100" dist="38100" dir="2700000" algn="tl">
                              <a:srgbClr val="000000">
                                <a:alpha val="43137"/>
                              </a:srgbClr>
                            </a:outerShdw>
                          </a:effectLst>
                          <a:latin typeface="Wingdings" panose="05000000000000000000" pitchFamily="2" charset="2"/>
                        </a:rPr>
                        <a:t>ü</a:t>
                      </a:r>
                      <a:endParaRPr lang="en-US" sz="3200" b="1" dirty="0">
                        <a:solidFill>
                          <a:schemeClr val="accent6">
                            <a:lumMod val="75000"/>
                          </a:schemeClr>
                        </a:solidFill>
                        <a:effectLst>
                          <a:outerShdw blurRad="38100" dist="38100" dir="2700000" algn="tl">
                            <a:srgbClr val="000000">
                              <a:alpha val="43137"/>
                            </a:srgbClr>
                          </a:outerShdw>
                        </a:effectLs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accent6">
                              <a:lumMod val="75000"/>
                            </a:schemeClr>
                          </a:solidFill>
                          <a:effectLst>
                            <a:outerShdw blurRad="38100" dist="38100" dir="2700000" algn="tl">
                              <a:srgbClr val="000000">
                                <a:alpha val="43137"/>
                              </a:srgbClr>
                            </a:outerShdw>
                          </a:effectLst>
                          <a:latin typeface="Wingdings" panose="05000000000000000000" pitchFamily="2" charset="2"/>
                        </a:rPr>
                        <a:t>ü</a:t>
                      </a:r>
                      <a:endParaRPr lang="en-US" sz="3200" b="1" dirty="0">
                        <a:solidFill>
                          <a:schemeClr val="accent6">
                            <a:lumMod val="75000"/>
                          </a:schemeClr>
                        </a:solidFill>
                        <a:effectLst>
                          <a:outerShdw blurRad="38100" dist="38100" dir="2700000" algn="tl">
                            <a:srgbClr val="000000">
                              <a:alpha val="43137"/>
                            </a:srgbClr>
                          </a:outerShdw>
                        </a:effectLs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accent6">
                              <a:lumMod val="75000"/>
                            </a:schemeClr>
                          </a:solidFill>
                          <a:effectLst>
                            <a:outerShdw blurRad="38100" dist="38100" dir="2700000" algn="tl">
                              <a:srgbClr val="000000">
                                <a:alpha val="43137"/>
                              </a:srgbClr>
                            </a:outerShdw>
                          </a:effectLst>
                          <a:latin typeface="Wingdings" panose="05000000000000000000" pitchFamily="2" charset="2"/>
                        </a:rPr>
                        <a:t>ü</a:t>
                      </a:r>
                      <a:endParaRPr lang="en-US" sz="3200" b="1" dirty="0">
                        <a:solidFill>
                          <a:schemeClr val="accent6">
                            <a:lumMod val="75000"/>
                          </a:schemeClr>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val="2747189513"/>
                  </a:ext>
                </a:extLst>
              </a:tr>
            </a:tbl>
          </a:graphicData>
        </a:graphic>
      </p:graphicFrame>
    </p:spTree>
    <p:extLst>
      <p:ext uri="{BB962C8B-B14F-4D97-AF65-F5344CB8AC3E}">
        <p14:creationId xmlns:p14="http://schemas.microsoft.com/office/powerpoint/2010/main" val="538081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Definitions</a:t>
            </a:r>
          </a:p>
        </p:txBody>
      </p:sp>
      <p:sp>
        <p:nvSpPr>
          <p:cNvPr id="3" name="Content Placeholder 2"/>
          <p:cNvSpPr>
            <a:spLocks noGrp="1"/>
          </p:cNvSpPr>
          <p:nvPr>
            <p:ph idx="1"/>
          </p:nvPr>
        </p:nvSpPr>
        <p:spPr/>
        <p:txBody>
          <a:bodyPr/>
          <a:lstStyle/>
          <a:p>
            <a:endParaRPr lang="en-US" dirty="0"/>
          </a:p>
          <a:p>
            <a:r>
              <a:rPr lang="en-US" dirty="0"/>
              <a:t>Infrastructure as a Service – “Managing your data center”</a:t>
            </a:r>
          </a:p>
          <a:p>
            <a:r>
              <a:rPr lang="en-US" dirty="0"/>
              <a:t>Platform as a Service – “Managing your services”</a:t>
            </a:r>
          </a:p>
          <a:p>
            <a:r>
              <a:rPr lang="en-US" dirty="0"/>
              <a:t>Functions as a Service – “Managing your logic”</a:t>
            </a:r>
          </a:p>
          <a:p>
            <a:r>
              <a:rPr lang="en-US" dirty="0"/>
              <a:t>Software as a Service – “Managing your applications”</a:t>
            </a:r>
          </a:p>
        </p:txBody>
      </p:sp>
    </p:spTree>
    <p:extLst>
      <p:ext uri="{BB962C8B-B14F-4D97-AF65-F5344CB8AC3E}">
        <p14:creationId xmlns:p14="http://schemas.microsoft.com/office/powerpoint/2010/main" val="705005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Azure Services*</a:t>
            </a:r>
          </a:p>
        </p:txBody>
      </p:sp>
      <p:sp>
        <p:nvSpPr>
          <p:cNvPr id="5" name="TextBox 4"/>
          <p:cNvSpPr txBox="1"/>
          <p:nvPr/>
        </p:nvSpPr>
        <p:spPr>
          <a:xfrm>
            <a:off x="10084836" y="5885281"/>
            <a:ext cx="1380931" cy="369332"/>
          </a:xfrm>
          <a:prstGeom prst="rect">
            <a:avLst/>
          </a:prstGeom>
          <a:noFill/>
        </p:spPr>
        <p:txBody>
          <a:bodyPr wrap="square" rtlCol="0">
            <a:spAutoFit/>
          </a:bodyPr>
          <a:lstStyle/>
          <a:p>
            <a:pPr algn="ctr"/>
            <a:r>
              <a:rPr lang="en-US" dirty="0"/>
              <a:t>* Just a few!</a:t>
            </a:r>
          </a:p>
        </p:txBody>
      </p:sp>
      <p:pic>
        <p:nvPicPr>
          <p:cNvPr id="4" name="Picture 3"/>
          <p:cNvPicPr>
            <a:picLocks noChangeAspect="1"/>
          </p:cNvPicPr>
          <p:nvPr/>
        </p:nvPicPr>
        <p:blipFill>
          <a:blip r:embed="rId3"/>
          <a:stretch>
            <a:fillRect/>
          </a:stretch>
        </p:blipFill>
        <p:spPr>
          <a:xfrm>
            <a:off x="1207814" y="1740599"/>
            <a:ext cx="9947865" cy="4270303"/>
          </a:xfrm>
          <a:prstGeom prst="rect">
            <a:avLst/>
          </a:prstGeom>
        </p:spPr>
      </p:pic>
    </p:spTree>
    <p:extLst>
      <p:ext uri="{BB962C8B-B14F-4D97-AF65-F5344CB8AC3E}">
        <p14:creationId xmlns:p14="http://schemas.microsoft.com/office/powerpoint/2010/main" val="1827050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“Microsoft” Examples</a:t>
            </a:r>
          </a:p>
        </p:txBody>
      </p:sp>
      <p:sp>
        <p:nvSpPr>
          <p:cNvPr id="5" name="Text Placeholder 4"/>
          <p:cNvSpPr>
            <a:spLocks noGrp="1"/>
          </p:cNvSpPr>
          <p:nvPr>
            <p:ph type="body" idx="1"/>
          </p:nvPr>
        </p:nvSpPr>
        <p:spPr/>
        <p:txBody>
          <a:bodyPr/>
          <a:lstStyle/>
          <a:p>
            <a:r>
              <a:rPr lang="en-US" dirty="0"/>
              <a:t>IaaS</a:t>
            </a:r>
          </a:p>
        </p:txBody>
      </p:sp>
      <p:sp>
        <p:nvSpPr>
          <p:cNvPr id="6" name="Content Placeholder 5"/>
          <p:cNvSpPr>
            <a:spLocks noGrp="1"/>
          </p:cNvSpPr>
          <p:nvPr>
            <p:ph sz="half" idx="2"/>
          </p:nvPr>
        </p:nvSpPr>
        <p:spPr/>
        <p:txBody>
          <a:bodyPr/>
          <a:lstStyle/>
          <a:p>
            <a:r>
              <a:rPr lang="en-US" dirty="0"/>
              <a:t>Data Center</a:t>
            </a:r>
          </a:p>
          <a:p>
            <a:r>
              <a:rPr lang="en-US" dirty="0"/>
              <a:t>Networking</a:t>
            </a:r>
          </a:p>
          <a:p>
            <a:r>
              <a:rPr lang="en-US" dirty="0"/>
              <a:t>Servers</a:t>
            </a:r>
          </a:p>
          <a:p>
            <a:r>
              <a:rPr lang="en-US" dirty="0"/>
              <a:t>Storage</a:t>
            </a:r>
          </a:p>
          <a:p>
            <a:endParaRPr lang="en-US" dirty="0"/>
          </a:p>
        </p:txBody>
      </p:sp>
      <p:sp>
        <p:nvSpPr>
          <p:cNvPr id="7" name="Text Placeholder 6"/>
          <p:cNvSpPr>
            <a:spLocks noGrp="1"/>
          </p:cNvSpPr>
          <p:nvPr>
            <p:ph type="body" sz="quarter" idx="3"/>
          </p:nvPr>
        </p:nvSpPr>
        <p:spPr/>
        <p:txBody>
          <a:bodyPr/>
          <a:lstStyle/>
          <a:p>
            <a:r>
              <a:rPr lang="en-US" dirty="0" err="1"/>
              <a:t>Paas</a:t>
            </a:r>
            <a:endParaRPr lang="en-US" dirty="0"/>
          </a:p>
        </p:txBody>
      </p:sp>
      <p:sp>
        <p:nvSpPr>
          <p:cNvPr id="8" name="Content Placeholder 7"/>
          <p:cNvSpPr>
            <a:spLocks noGrp="1"/>
          </p:cNvSpPr>
          <p:nvPr>
            <p:ph sz="quarter" idx="4"/>
          </p:nvPr>
        </p:nvSpPr>
        <p:spPr/>
        <p:txBody>
          <a:bodyPr/>
          <a:lstStyle/>
          <a:p>
            <a:r>
              <a:rPr lang="en-US" dirty="0"/>
              <a:t>Operating Systems</a:t>
            </a:r>
          </a:p>
          <a:p>
            <a:r>
              <a:rPr lang="en-US" dirty="0"/>
              <a:t>Development Tools/Frameworks</a:t>
            </a:r>
          </a:p>
          <a:p>
            <a:r>
              <a:rPr lang="en-US" dirty="0"/>
              <a:t>Database Management</a:t>
            </a:r>
          </a:p>
          <a:p>
            <a:r>
              <a:rPr lang="en-US" dirty="0"/>
              <a:t>Analytics</a:t>
            </a:r>
          </a:p>
          <a:p>
            <a:endParaRPr lang="en-US" dirty="0"/>
          </a:p>
        </p:txBody>
      </p:sp>
      <p:sp>
        <p:nvSpPr>
          <p:cNvPr id="9" name="Rectangle 8"/>
          <p:cNvSpPr/>
          <p:nvPr/>
        </p:nvSpPr>
        <p:spPr>
          <a:xfrm>
            <a:off x="1097280" y="5869094"/>
            <a:ext cx="6180474" cy="369332"/>
          </a:xfrm>
          <a:prstGeom prst="rect">
            <a:avLst/>
          </a:prstGeom>
        </p:spPr>
        <p:txBody>
          <a:bodyPr wrap="none">
            <a:spAutoFit/>
          </a:bodyPr>
          <a:lstStyle/>
          <a:p>
            <a:r>
              <a:rPr lang="en-US" dirty="0"/>
              <a:t>see https://azure.microsoft.com/en-us/overview/what-is-paas/</a:t>
            </a:r>
          </a:p>
        </p:txBody>
      </p:sp>
    </p:spTree>
    <p:extLst>
      <p:ext uri="{BB962C8B-B14F-4D97-AF65-F5344CB8AC3E}">
        <p14:creationId xmlns:p14="http://schemas.microsoft.com/office/powerpoint/2010/main" val="3530338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and Management</a:t>
            </a:r>
          </a:p>
        </p:txBody>
      </p:sp>
      <p:pic>
        <p:nvPicPr>
          <p:cNvPr id="4" name="Picture 3"/>
          <p:cNvPicPr>
            <a:picLocks noChangeAspect="1"/>
          </p:cNvPicPr>
          <p:nvPr/>
        </p:nvPicPr>
        <p:blipFill>
          <a:blip r:embed="rId3"/>
          <a:stretch>
            <a:fillRect/>
          </a:stretch>
        </p:blipFill>
        <p:spPr>
          <a:xfrm>
            <a:off x="1214077" y="1874187"/>
            <a:ext cx="9941603" cy="3891003"/>
          </a:xfrm>
          <a:prstGeom prst="rect">
            <a:avLst/>
          </a:prstGeom>
        </p:spPr>
      </p:pic>
    </p:spTree>
    <p:extLst>
      <p:ext uri="{BB962C8B-B14F-4D97-AF65-F5344CB8AC3E}">
        <p14:creationId xmlns:p14="http://schemas.microsoft.com/office/powerpoint/2010/main" val="2599089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Choose </a:t>
            </a:r>
          </a:p>
        </p:txBody>
      </p:sp>
      <p:sp>
        <p:nvSpPr>
          <p:cNvPr id="3" name="Content Placeholder 2"/>
          <p:cNvSpPr>
            <a:spLocks noGrp="1"/>
          </p:cNvSpPr>
          <p:nvPr>
            <p:ph idx="1"/>
          </p:nvPr>
        </p:nvSpPr>
        <p:spPr/>
        <p:txBody>
          <a:bodyPr/>
          <a:lstStyle/>
          <a:p>
            <a:r>
              <a:rPr lang="en-US" dirty="0"/>
              <a:t>Generally, pick the highest level of abstraction that can possibly work.</a:t>
            </a:r>
          </a:p>
          <a:p>
            <a:r>
              <a:rPr lang="en-US" dirty="0"/>
              <a:t>When moving existing applications from traditional data centers, “Can possibly work” usually means VMs first. </a:t>
            </a:r>
          </a:p>
          <a:p>
            <a:r>
              <a:rPr lang="en-US" dirty="0"/>
              <a:t>Remember that in terms of raw, single threaded throughput and IO, Azure will always lose out over your traditional data center.</a:t>
            </a:r>
          </a:p>
          <a:p>
            <a:pPr marL="0" indent="0">
              <a:buNone/>
            </a:pPr>
            <a:endParaRPr lang="en-US" dirty="0"/>
          </a:p>
        </p:txBody>
      </p:sp>
    </p:spTree>
    <p:extLst>
      <p:ext uri="{BB962C8B-B14F-4D97-AF65-F5344CB8AC3E}">
        <p14:creationId xmlns:p14="http://schemas.microsoft.com/office/powerpoint/2010/main" val="737930636"/>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1321</TotalTime>
  <Words>1047</Words>
  <Application>Microsoft Office PowerPoint</Application>
  <PresentationFormat>Widescreen</PresentationFormat>
  <Paragraphs>218</Paragraphs>
  <Slides>25</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Calibri</vt:lpstr>
      <vt:lpstr>Calibri Light</vt:lpstr>
      <vt:lpstr>Stencil</vt:lpstr>
      <vt:lpstr>Wingdings</vt:lpstr>
      <vt:lpstr>Retrospect</vt:lpstr>
      <vt:lpstr>Microsoft Azure</vt:lpstr>
      <vt:lpstr>About Jim</vt:lpstr>
      <vt:lpstr>Warning</vt:lpstr>
      <vt:lpstr>Who Thinks About What?</vt:lpstr>
      <vt:lpstr>Quick Definitions</vt:lpstr>
      <vt:lpstr>Azure Services*</vt:lpstr>
      <vt:lpstr>“Microsoft” Examples</vt:lpstr>
      <vt:lpstr>Control and Management</vt:lpstr>
      <vt:lpstr>How to Choose </vt:lpstr>
      <vt:lpstr>Typical Scenarios</vt:lpstr>
      <vt:lpstr>Organizing Multiple Services</vt:lpstr>
      <vt:lpstr>Availability Sets</vt:lpstr>
      <vt:lpstr>Storage Replicas</vt:lpstr>
      <vt:lpstr>Cloud Performance</vt:lpstr>
      <vt:lpstr>My Favorite Cloud Patterns</vt:lpstr>
      <vt:lpstr>Getting the Most out of the Cloud</vt:lpstr>
      <vt:lpstr>Provisioning and Deploying</vt:lpstr>
      <vt:lpstr>About those snowflakes…</vt:lpstr>
      <vt:lpstr>Operations as a Feature</vt:lpstr>
      <vt:lpstr>Infrastructure as Code</vt:lpstr>
      <vt:lpstr>Demo</vt:lpstr>
      <vt:lpstr>ARM Templates – Finding the Reference</vt:lpstr>
      <vt:lpstr>VERY IMPORTANT VM NOTES</vt:lpstr>
      <vt:lpstr>The future?</vt:lpstr>
      <vt:lpstr>Handy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Azure</dc:title>
  <dc:creator>Jim Leonardo</dc:creator>
  <cp:lastModifiedBy>Jim Leonardo</cp:lastModifiedBy>
  <cp:revision>83</cp:revision>
  <dcterms:created xsi:type="dcterms:W3CDTF">2017-05-01T01:09:14Z</dcterms:created>
  <dcterms:modified xsi:type="dcterms:W3CDTF">2017-05-26T02:58:14Z</dcterms:modified>
</cp:coreProperties>
</file>